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Dosis"/>
      <p:regular r:id="rId26"/>
      <p:bold r:id="rId27"/>
    </p:embeddedFont>
    <p:embeddedFont>
      <p:font typeface="Roboto Condensed"/>
      <p:regular r:id="rId28"/>
      <p:bold r:id="rId29"/>
      <p:italic r:id="rId30"/>
      <p:boldItalic r:id="rId31"/>
    </p:embeddedFont>
    <p:embeddedFont>
      <p:font typeface="Roboto Condensed Light"/>
      <p:regular r:id="rId32"/>
      <p:bold r:id="rId33"/>
      <p:italic r:id="rId34"/>
      <p:boldItalic r:id="rId35"/>
    </p:embeddedFont>
    <p:embeddedFont>
      <p:font typeface="Source Sans Pr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osis-regular.fntdata"/><Relationship Id="rId25" Type="http://schemas.openxmlformats.org/officeDocument/2006/relationships/slide" Target="slides/slide20.xml"/><Relationship Id="rId28" Type="http://schemas.openxmlformats.org/officeDocument/2006/relationships/font" Target="fonts/RobotoCondensed-regular.fntdata"/><Relationship Id="rId27" Type="http://schemas.openxmlformats.org/officeDocument/2006/relationships/font" Target="fonts/Dosi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Condense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Condensed-boldItalic.fntdata"/><Relationship Id="rId30" Type="http://schemas.openxmlformats.org/officeDocument/2006/relationships/font" Target="fonts/RobotoCondensed-italic.fntdata"/><Relationship Id="rId11" Type="http://schemas.openxmlformats.org/officeDocument/2006/relationships/slide" Target="slides/slide6.xml"/><Relationship Id="rId33" Type="http://schemas.openxmlformats.org/officeDocument/2006/relationships/font" Target="fonts/RobotoCondensedLight-bold.fntdata"/><Relationship Id="rId10" Type="http://schemas.openxmlformats.org/officeDocument/2006/relationships/slide" Target="slides/slide5.xml"/><Relationship Id="rId32" Type="http://schemas.openxmlformats.org/officeDocument/2006/relationships/font" Target="fonts/RobotoCondensedLight-regular.fntdata"/><Relationship Id="rId13" Type="http://schemas.openxmlformats.org/officeDocument/2006/relationships/slide" Target="slides/slide8.xml"/><Relationship Id="rId35" Type="http://schemas.openxmlformats.org/officeDocument/2006/relationships/font" Target="fonts/RobotoCondensedLight-boldItalic.fntdata"/><Relationship Id="rId12" Type="http://schemas.openxmlformats.org/officeDocument/2006/relationships/slide" Target="slides/slide7.xml"/><Relationship Id="rId34" Type="http://schemas.openxmlformats.org/officeDocument/2006/relationships/font" Target="fonts/RobotoCondensedLight-italic.fntdata"/><Relationship Id="rId15" Type="http://schemas.openxmlformats.org/officeDocument/2006/relationships/slide" Target="slides/slide10.xml"/><Relationship Id="rId37" Type="http://schemas.openxmlformats.org/officeDocument/2006/relationships/font" Target="fonts/SourceSansPro-bold.fntdata"/><Relationship Id="rId14" Type="http://schemas.openxmlformats.org/officeDocument/2006/relationships/slide" Target="slides/slide9.xml"/><Relationship Id="rId36" Type="http://schemas.openxmlformats.org/officeDocument/2006/relationships/font" Target="fonts/SourceSansPro-regular.fntdata"/><Relationship Id="rId17" Type="http://schemas.openxmlformats.org/officeDocument/2006/relationships/slide" Target="slides/slide12.xml"/><Relationship Id="rId39" Type="http://schemas.openxmlformats.org/officeDocument/2006/relationships/font" Target="fonts/SourceSansPro-boldItalic.fntdata"/><Relationship Id="rId16" Type="http://schemas.openxmlformats.org/officeDocument/2006/relationships/slide" Target="slides/slide11.xml"/><Relationship Id="rId38" Type="http://schemas.openxmlformats.org/officeDocument/2006/relationships/font" Target="fonts/SourceSansPr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rebralpalsy.org.au/our-research/about-cerebral-palsy/what-is-cerebral-palsy/severity-of-cerebral-palsy/gross-motor-function-classification-syste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rebralpalsy.org.au/our-research/about-cerebral-palsy/what-is-cerebral-palsy/severity-of-cerebral-palsy/gross-motor-function-classification-syste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70aa5f756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70aa5f756f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Ashley </a:t>
            </a:r>
            <a:r>
              <a:rPr lang="en"/>
              <a:t>Hi </a:t>
            </a:r>
            <a:r>
              <a:rPr lang="en"/>
              <a:t>everyone</a:t>
            </a:r>
            <a:r>
              <a:rPr lang="en"/>
              <a:t>, we would like to welcome you to the committee meeting for Advanced Design Team 20, better known as Team UNIstand. We really appreciate all of your support throughout the development of this project and our </a:t>
            </a:r>
            <a:r>
              <a:rPr lang="en"/>
              <a:t>wonderful</a:t>
            </a:r>
            <a:r>
              <a:rPr lang="en"/>
              <a:t> stander. Today, we’ll just be going over the progress we’ve made in the past year, and we will also have some questions for all of you at the 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Goals are to make sure all mentors are on the same page and receive their feedback for each design criterion (Ex: not focusing on compliance, but primarily focusing on support and propulsion; asking DO YOU AGREE?) Present the decisions for which you want feedback, present the main risk that you want to eliminate.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d27d5643b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d27d5643b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
              <a:t>Here you can see our physical prototype where we use a servo motor to drive two central caster wheels. The user can push the joystick left or right, as you can see to the video on the left, and it will rotate the casters left or right, allowing the user to turn as sharply as they wish and without stopping the device. On the video to the right, you can see our Creo simulation which helped us to verify the idea that two turned central casters would allow the stander to with near-perfect swiveling. Here you see how turning the casters all the way to one direction or the other allows the user to turn in almost a perfect swivel theoretically.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2abeac805_3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d2abeac805_3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b="1" lang="en"/>
              <a:t>Ashley</a:t>
            </a:r>
            <a:r>
              <a:rPr lang="en"/>
              <a:t> </a:t>
            </a:r>
            <a:r>
              <a:rPr lang="en"/>
              <a:t>Now we’ll go into details about the frame and supports of our stander. These parts are highlighted in yellow on the slide.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d3f7b75a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d3f7b75a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b="1" lang="en"/>
              <a:t>Ashley </a:t>
            </a:r>
            <a:r>
              <a:rPr lang="en"/>
              <a:t>The frame is made of 80/20 parts, as you can see in the top two photos. This frame is sturdy, reliable, and allows for easy adjustments. The footplate is made out of wood, which can also be seen in the top two photos. We also decided to include a wooden tray that users could place objects on. For increased ease of transfer and stability, we added handrails, which can be seen in the top right photo. For the supports, we used a sled as the base, attached a mattress topper for comfort, covered in fabric, and attached straps. The top two straps have comfortable fuzzy covers, and the bottom strap has a seat support.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4374602b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d4374602b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Ashley</a:t>
            </a:r>
            <a:r>
              <a:rPr lang="en"/>
              <a:t> Here is a picture of all of those supports on our full prototype. It can be a little tough to see, but the seat strap and two fuzzy straps are supporting Rachel as she uses the stander. Additionally, we cut pieces of white foam to add to the handrails for better grip. We have more photos of the full prototype coming up so you can see the device better.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d2abeac805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d2abeac805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rPr lang="en"/>
              <a:t>Here is how our full prototype turned out!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4374603a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d4374603a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rPr lang="en"/>
              <a:t>Here is a picture of our full prototype next to the schematic so you can see how each of the components were implemented physically.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4374603a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d4374603a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rPr lang="en"/>
              <a:t>Here is our full prototype and a video of us using the stander! As you can see, our prototype allows us to drive forwards, drive backwards, reverse, and turn using manual propulsion and only one arm.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7ee2e8b51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7ee2e8b51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Robert</a:t>
            </a:r>
            <a:endParaRPr/>
          </a:p>
          <a:p>
            <a:pPr indent="0" lvl="0" marL="0" rtl="0" algn="l">
              <a:spcBef>
                <a:spcPts val="0"/>
              </a:spcBef>
              <a:spcAft>
                <a:spcPts val="0"/>
              </a:spcAft>
              <a:buNone/>
            </a:pPr>
            <a:r>
              <a:rPr lang="en"/>
              <a:t>In order to assess the steering system, the braking system, and the frame, we conducted three main component verification tests. The propulsion model test was performed by creating a lego model of the steering mechanism, equipped with a small torque motor. The goal of this test was to assess if the steering mechanism behaved as we predicted, and to determine what sort of motor we would need for the final large scale prototype. Ultimately, we determined that the steering mechanism behaved appropriately, and that we would require a motor with at most 0.58Nm of torque.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brakes test was performed to determine if our target population would be able to stop the stander in motion. The force required to hold up 5kg was </a:t>
            </a:r>
            <a:r>
              <a:rPr lang="en"/>
              <a:t>determined</a:t>
            </a:r>
            <a:r>
              <a:rPr lang="en"/>
              <a:t> to be 10N, which is far less than the reported grip strengths of average children, around 25N.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the frame was tested for stability by simulating tilting forces. The stander was pushed perpendicular to the direction of the wheels, and the force required to tilt the stander, and the angle at which it began to fall over was recorded. Due to its weight, the frame’s stability was ultimately determined better than the Rifton. A maximum load was also determined, but, as we did not wish to break the stander, we stopped at 200lbs.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d2abeac805_3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d2abeac805_3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Robert</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Besides the components, after the prototype was complete, we sought to test various values necessary for its function. </a:t>
            </a:r>
            <a:r>
              <a:rPr lang="en">
                <a:solidFill>
                  <a:schemeClr val="dk1"/>
                </a:solidFill>
              </a:rPr>
              <a:t>The force to propel the stander was determined to be less than 10N, which is less than the reported 25N that the average child’s arm can output.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turning radius, which was determined by swiveling our completed prototype, was determined to be 40”, which is above the 36” desired limit for our stander. To resolve this result, we hope to decrease the size of the stander. We will reassess the stability after we do so.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Finally, due to the weight of the stander, the braking distance was determined to be less than 10cm.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70a73aedd6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70a73aedd6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Regarding the DHF, for Advanced DT, should we add onto the previous year’s Prototype History/ Design </a:t>
            </a:r>
            <a:r>
              <a:rPr lang="en"/>
              <a:t>Journal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7ee2e8b51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ee2e8b51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Rachel</a:t>
            </a:r>
            <a:endParaRPr b="1"/>
          </a:p>
          <a:p>
            <a:pPr indent="0" lvl="0" marL="0" rtl="0" algn="l">
              <a:spcBef>
                <a:spcPts val="0"/>
              </a:spcBef>
              <a:spcAft>
                <a:spcPts val="0"/>
              </a:spcAft>
              <a:buNone/>
            </a:pPr>
            <a:r>
              <a:rPr lang="en">
                <a:solidFill>
                  <a:schemeClr val="dk1"/>
                </a:solidFill>
              </a:rPr>
              <a:t>As you may know, our project was inspired by a clinical need experienced by our target patient population.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population consists of children who have difficulty</a:t>
            </a:r>
            <a:r>
              <a:rPr lang="en"/>
              <a:t> standing and have one impaired arm, which are commonly caused by cerebral palsy or a traumatic brain injury.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More specifically, these children have hemiplegia and a GMFCS level of 4 (gross motor function classification system)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shown in the image, children with a GMFCS level of 4 typically rely on mobility devices such as prone standers, wheelchairs, or walkers with caregiver assistance. Outside the home, they usually use wheelchairs or powered mobility devices. However, sitting for prolonged periods of time can result in a variety of health issues including </a:t>
            </a:r>
            <a:r>
              <a:rPr i="1" lang="en">
                <a:solidFill>
                  <a:schemeClr val="dk1"/>
                </a:solidFill>
              </a:rPr>
              <a:t>(first bullet point)</a:t>
            </a:r>
            <a:r>
              <a:rPr lang="en">
                <a:solidFill>
                  <a:schemeClr val="dk1"/>
                </a:solidFill>
              </a:rPr>
              <a:t>. Additionally, since they are unable to meet peers at eye level and keep up with various activities, they may experience (</a:t>
            </a:r>
            <a:r>
              <a:rPr i="1" lang="en">
                <a:solidFill>
                  <a:schemeClr val="dk1"/>
                </a:solidFill>
              </a:rPr>
              <a:t>second</a:t>
            </a:r>
            <a:r>
              <a:rPr lang="en">
                <a:solidFill>
                  <a:schemeClr val="dk1"/>
                </a:solidFill>
              </a:rPr>
              <a:t>). There is often loss of independence / inability to perform independent activities of daily living.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Standing mobility has been shown to alleviate most of these issues, but current mobile standers are not well suited to this population. (read slide) (mention Rifton).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(Need statement)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goal of our project is to design a device to better serve the needs/increase independence of these children.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a:t>
            </a:r>
            <a:endParaRPr sz="1200"/>
          </a:p>
          <a:p>
            <a:pPr indent="0" lvl="0" marL="0" rtl="0" algn="l">
              <a:spcBef>
                <a:spcPts val="0"/>
              </a:spcBef>
              <a:spcAft>
                <a:spcPts val="0"/>
              </a:spcAft>
              <a:buNone/>
            </a:pPr>
            <a:r>
              <a:rPr lang="en" sz="1200" u="sng">
                <a:solidFill>
                  <a:schemeClr val="accent1"/>
                </a:solidFill>
                <a:latin typeface="Roboto Condensed Light"/>
                <a:ea typeface="Roboto Condensed Light"/>
                <a:cs typeface="Roboto Condensed Light"/>
                <a:sym typeface="Roboto Condensed Light"/>
                <a:hlinkClick r:id="rId2">
                  <a:extLst>
                    <a:ext uri="{A12FA001-AC4F-418D-AE19-62706E023703}">
                      <ahyp:hlinkClr val="tx"/>
                    </a:ext>
                  </a:extLst>
                </a:hlinkClick>
              </a:rPr>
              <a:t>https://cerebralpalsy.org.au/our-research/about-cerebral-palsy/what-is-cerebral-palsy/severity-of-cerebral-palsy/gross-motor-function-classification-system/</a:t>
            </a:r>
            <a:endParaRPr sz="1200">
              <a:solidFill>
                <a:schemeClr val="accent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d347d4e63d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d347d4e63d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2c55f88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2c55f88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Ashley</a:t>
            </a:r>
            <a:r>
              <a:rPr lang="en">
                <a:solidFill>
                  <a:schemeClr val="dk1"/>
                </a:solidFill>
              </a:rPr>
              <a:t> </a:t>
            </a:r>
            <a:r>
              <a:rPr lang="en">
                <a:solidFill>
                  <a:schemeClr val="dk1"/>
                </a:solidFill>
              </a:rPr>
              <a:t>Our first solution, which was based off initial research of existing products and interviews w/ stakeholders, was a double-rim drive stander, which you can see on the slide here. However, we </a:t>
            </a:r>
            <a:r>
              <a:rPr lang="en"/>
              <a:t>identified some major problems with the design. One of the most prominent of these issues was the lack of gradual turning. After conducting more customer discovery research, we decided that gradual turning was a necessary component of our design. Additionally, we had some issues with the gear slop, for it affected </a:t>
            </a:r>
            <a:r>
              <a:rPr lang="en"/>
              <a:t>intuitivity</a:t>
            </a:r>
            <a:r>
              <a:rPr lang="en"/>
              <a:t> and mobility. As a result, we decided to pivot from this design. But first we </a:t>
            </a:r>
            <a:r>
              <a:rPr lang="en"/>
              <a:t>thought</a:t>
            </a:r>
            <a:r>
              <a:rPr lang="en"/>
              <a:t> it would be beneficial to conduct some more research...</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accent1"/>
                </a:solidFill>
                <a:latin typeface="Roboto Condensed Light"/>
                <a:ea typeface="Roboto Condensed Light"/>
                <a:cs typeface="Roboto Condensed Light"/>
                <a:sym typeface="Roboto Condensed Light"/>
                <a:hlinkClick r:id="rId2">
                  <a:extLst>
                    <a:ext uri="{A12FA001-AC4F-418D-AE19-62706E023703}">
                      <ahyp:hlinkClr val="tx"/>
                    </a:ext>
                  </a:extLst>
                </a:hlinkClick>
              </a:rPr>
              <a:t>https://cerebralpalsy.org.au/our-research/about-cerebral-palsy/what-is-cerebral-palsy/severity-of-cerebral-palsy/gross-motor-function-classification-system/</a:t>
            </a:r>
            <a:endParaRPr sz="1200">
              <a:solidFill>
                <a:schemeClr val="accent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2c55f886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2c55f886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Rachel</a:t>
            </a:r>
            <a:endParaRPr b="1"/>
          </a:p>
          <a:p>
            <a:pPr indent="0" lvl="0" marL="0" rtl="0" algn="l">
              <a:spcBef>
                <a:spcPts val="0"/>
              </a:spcBef>
              <a:spcAft>
                <a:spcPts val="0"/>
              </a:spcAft>
              <a:buNone/>
            </a:pPr>
            <a:r>
              <a:rPr lang="en"/>
              <a:t>Last summer, we performed customer discovery to help guide us through the redesign process. We had two main goals: to better cater to patients’ needs and to evaluate design options that would solve our </a:t>
            </a:r>
            <a:r>
              <a:rPr lang="en"/>
              <a:t>mechanical</a:t>
            </a:r>
            <a:r>
              <a:rPr lang="en"/>
              <a:t> issues. As part of this process, we spoke with 3 patients and their parents as well as 3 physical therapists. In these interviews, we asked about patients’ typical device usage patterns (i.e. what they used the stander for, where they used it, how often they used it), what they were looking for in a stander, and also asked for feedback on our 3 preliminary designs (shown here are the 2 designs we did not choose to move forward with). Our main findings were that (</a:t>
            </a:r>
            <a:r>
              <a:rPr i="1" lang="en"/>
              <a:t>read slide</a:t>
            </a:r>
            <a:r>
              <a:rPr lang="en"/>
              <a:t>). We sought to fulfill all of these specifications with our final design.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52d1a53bd2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2d1a53bd2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b="1" lang="en"/>
              <a:t>Robert</a:t>
            </a:r>
            <a:endParaRPr/>
          </a:p>
          <a:p>
            <a:pPr indent="0" lvl="0" marL="0" rtl="0" algn="l">
              <a:spcBef>
                <a:spcPts val="0"/>
              </a:spcBef>
              <a:spcAft>
                <a:spcPts val="0"/>
              </a:spcAft>
              <a:buNone/>
            </a:pPr>
            <a:r>
              <a:rPr lang="en">
                <a:solidFill>
                  <a:schemeClr val="dk1"/>
                </a:solidFill>
              </a:rPr>
              <a:t>Here is our final design</a:t>
            </a:r>
            <a:r>
              <a:rPr lang="en">
                <a:solidFill>
                  <a:schemeClr val="dk1"/>
                </a:solidFill>
              </a:rPr>
              <a:t>. The frame of the new design has not altered too significantly from existing competitors or the previous design. Most notably, this new design features a different steering and propulsion mechanism. Because it was deemed intuitive from the customer discovery, users will now propel by rowing a lever. And, </a:t>
            </a:r>
            <a:r>
              <a:rPr lang="en">
                <a:solidFill>
                  <a:srgbClr val="415665"/>
                </a:solidFill>
              </a:rPr>
              <a:t>since electricity greatly improved the range of motion with one hand, and since the feedback indicated that electricity was not an issue, this new design incorporates minimal use of electricity in order to steer the stander. As such, </a:t>
            </a:r>
            <a:r>
              <a:rPr lang="en">
                <a:solidFill>
                  <a:schemeClr val="dk1"/>
                </a:solidFill>
              </a:rPr>
              <a:t>users will also now steer using the joystick on top of the lever, the design of which we will discuss further.</a:t>
            </a:r>
            <a:endParaRPr>
              <a:solidFill>
                <a:schemeClr val="dk1"/>
              </a:solidFill>
            </a:endParaRPr>
          </a:p>
          <a:p>
            <a:pPr indent="0" lvl="0" marL="0" rtl="0" algn="l">
              <a:spcBef>
                <a:spcPts val="48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2abeac80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2abeac80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
              <a:t>We decided to go with a lever-drive system to give us more freedom when choosing wheel size for the stander to allow for lighter weight and smaller footprint to improve usability in the house. We designed and built this lever based off of the Kate Reid Hand Drive Lever, and open-source project which helps wheelchair users create a low-cost lever to propel their wheelchair which can help alleviate the back pain caused by bending over to propel a wheelchair. To modify this design. We extended the length of the lever to allow it to be used in the standing position. We also added brakes to allow the user to brake the stander from the lever and we added a joystick to the top of the grippy handle to implement the steering correction necessary for manual propulsion of a one-arm-drive </a:t>
            </a:r>
            <a:r>
              <a:rPr lang="en"/>
              <a:t>device.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2abeac805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d2abeac805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
              <a:t>Now I’ll talk about our novel steering mechanism which allows the user to turn, swivel, and drive straight using only one arm to propel.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d347d4e63d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d347d4e63d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
              <a:t>We redesigned our steering mechanism to eliminate the gear slop issue and allow the user to turn gradually as well as swivel. Having the wheels arranged a diamond shape, as shown, allows for easy switching between swiveling, turning, and driving </a:t>
            </a:r>
            <a:r>
              <a:rPr lang="en"/>
              <a:t>straight</a:t>
            </a:r>
            <a:r>
              <a:rPr lang="en"/>
              <a:t>. On the left, the caster position allows the user to drive straign while only pushing one wheel. The middle picture allows the user to turn gradually, and the rightmost picture allows the user to turn about their central axis.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2abeac805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d2abeac805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Nyeli</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
              <a:t>Here is how we decided on accomplishing this motion. We designed a mechanism which uses a servo motor to drive sprockets which steer the casters. To the left, you can see an isometric schematic view, in the middle is a CAD model with an idea of what the steering mechanism would look like from below with the gears, sprocket, and chains. In the video you can see the theoretical movement of the two caster wheels as a servo motor on one drive gear is turned.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rot="10800000">
            <a:off x="-150" y="4156675"/>
            <a:ext cx="9144000" cy="27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150" y="0"/>
            <a:ext cx="9144000" cy="4156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685800" y="2525225"/>
            <a:ext cx="5309700" cy="1159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1"/>
          <p:cNvSpPr/>
          <p:nvPr/>
        </p:nvSpPr>
        <p:spPr>
          <a:xfrm flipH="1">
            <a:off x="-75" y="0"/>
            <a:ext cx="66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flipH="1">
            <a:off x="-75" y="0"/>
            <a:ext cx="669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65" name="Shape 65"/>
        <p:cNvGrpSpPr/>
        <p:nvPr/>
      </p:nvGrpSpPr>
      <p:grpSpPr>
        <a:xfrm>
          <a:off x="0" y="0"/>
          <a:ext cx="0" cy="0"/>
          <a:chOff x="0" y="0"/>
          <a:chExt cx="0" cy="0"/>
        </a:xfrm>
      </p:grpSpPr>
      <p:sp>
        <p:nvSpPr>
          <p:cNvPr id="66" name="Google Shape;66;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7" name="Google Shape;67;p1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 name="Google Shape;68;p12"/>
          <p:cNvSpPr txBox="1"/>
          <p:nvPr>
            <p:ph idx="12" type="sldNum"/>
          </p:nvPr>
        </p:nvSpPr>
        <p:spPr>
          <a:xfrm>
            <a:off x="8472458" y="4663217"/>
            <a:ext cx="548700" cy="393600"/>
          </a:xfrm>
          <a:prstGeom prst="rect">
            <a:avLst/>
          </a:prstGeom>
        </p:spPr>
        <p:txBody>
          <a:bodyPr anchorCtr="0" anchor="b"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sp>
        <p:nvSpPr>
          <p:cNvPr id="14" name="Google Shape;14;p3"/>
          <p:cNvSpPr/>
          <p:nvPr/>
        </p:nvSpPr>
        <p:spPr>
          <a:xfrm rot="10800000">
            <a:off x="-150" y="3082200"/>
            <a:ext cx="9144000" cy="687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flipH="1">
            <a:off x="-150" y="0"/>
            <a:ext cx="9144000" cy="3082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ctrTitle"/>
          </p:nvPr>
        </p:nvSpPr>
        <p:spPr>
          <a:xfrm>
            <a:off x="685800" y="1907659"/>
            <a:ext cx="5008200" cy="1045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7" name="Google Shape;17;p3"/>
          <p:cNvSpPr txBox="1"/>
          <p:nvPr>
            <p:ph idx="1" type="subTitle"/>
          </p:nvPr>
        </p:nvSpPr>
        <p:spPr>
          <a:xfrm>
            <a:off x="685800" y="3082250"/>
            <a:ext cx="5008200" cy="687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 name="Google Shape;18;p3"/>
          <p:cNvSpPr txBox="1"/>
          <p:nvPr>
            <p:ph idx="12" type="sldNum"/>
          </p:nvPr>
        </p:nvSpPr>
        <p:spPr>
          <a:xfrm>
            <a:off x="-75" y="3420000"/>
            <a:ext cx="669600" cy="1723500"/>
          </a:xfrm>
          <a:prstGeom prst="rect">
            <a:avLst/>
          </a:prstGeom>
        </p:spPr>
        <p:txBody>
          <a:bodyPr anchorCtr="0" anchor="b"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9" name="Shape 19"/>
        <p:cNvGrpSpPr/>
        <p:nvPr/>
      </p:nvGrpSpPr>
      <p:grpSpPr>
        <a:xfrm>
          <a:off x="0" y="0"/>
          <a:ext cx="0" cy="0"/>
          <a:chOff x="0" y="0"/>
          <a:chExt cx="0" cy="0"/>
        </a:xfrm>
      </p:grpSpPr>
      <p:sp>
        <p:nvSpPr>
          <p:cNvPr id="20" name="Google Shape;20;p4"/>
          <p:cNvSpPr/>
          <p:nvPr/>
        </p:nvSpPr>
        <p:spPr>
          <a:xfrm rot="10800000">
            <a:off x="-150" y="3769825"/>
            <a:ext cx="9144000" cy="687600"/>
          </a:xfrm>
          <a:prstGeom prst="rect">
            <a:avLst/>
          </a:prstGeom>
          <a:solidFill>
            <a:srgbClr val="000000">
              <a:alpha val="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flipH="1">
            <a:off x="-150" y="0"/>
            <a:ext cx="9144000" cy="3769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idx="1" type="body"/>
          </p:nvPr>
        </p:nvSpPr>
        <p:spPr>
          <a:xfrm>
            <a:off x="1616475" y="0"/>
            <a:ext cx="5910900" cy="3769800"/>
          </a:xfrm>
          <a:prstGeom prst="rect">
            <a:avLst/>
          </a:prstGeom>
        </p:spPr>
        <p:txBody>
          <a:bodyPr anchorCtr="0" anchor="ctr" bIns="91425" lIns="91425" spcFirstLastPara="1" rIns="91425" wrap="square" tIns="91425">
            <a:noAutofit/>
          </a:bodyPr>
          <a:lstStyle>
            <a:lvl1pPr indent="-419100" lvl="0" marL="457200" rtl="0" algn="ctr">
              <a:spcBef>
                <a:spcPts val="600"/>
              </a:spcBef>
              <a:spcAft>
                <a:spcPts val="0"/>
              </a:spcAft>
              <a:buClr>
                <a:srgbClr val="FFFFFF"/>
              </a:buClr>
              <a:buSzPts val="3000"/>
              <a:buChar char="▹"/>
              <a:defRPr i="1">
                <a:solidFill>
                  <a:srgbClr val="FFFFFF"/>
                </a:solidFill>
              </a:defRPr>
            </a:lvl1pPr>
            <a:lvl2pPr indent="-381000" lvl="1" marL="914400" rtl="0" algn="ctr">
              <a:spcBef>
                <a:spcPts val="0"/>
              </a:spcBef>
              <a:spcAft>
                <a:spcPts val="0"/>
              </a:spcAft>
              <a:buClr>
                <a:srgbClr val="FFFFFF"/>
              </a:buClr>
              <a:buSzPts val="2400"/>
              <a:buChar char="▸"/>
              <a:defRPr i="1">
                <a:solidFill>
                  <a:srgbClr val="FFFFFF"/>
                </a:solidFill>
              </a:defRPr>
            </a:lvl2pPr>
            <a:lvl3pPr indent="-381000" lvl="2" marL="1371600" rtl="0" algn="ctr">
              <a:spcBef>
                <a:spcPts val="0"/>
              </a:spcBef>
              <a:spcAft>
                <a:spcPts val="0"/>
              </a:spcAft>
              <a:buClr>
                <a:srgbClr val="FFFFFF"/>
              </a:buClr>
              <a:buSzPts val="2400"/>
              <a:buChar char="⬩"/>
              <a:defRPr i="1">
                <a:solidFill>
                  <a:srgbClr val="FFFFFF"/>
                </a:solidFill>
              </a:defRPr>
            </a:lvl3pPr>
            <a:lvl4pPr indent="-342900" lvl="3" marL="1828800" rtl="0" algn="ctr">
              <a:spcBef>
                <a:spcPts val="0"/>
              </a:spcBef>
              <a:spcAft>
                <a:spcPts val="0"/>
              </a:spcAft>
              <a:buClr>
                <a:srgbClr val="FFFFFF"/>
              </a:buClr>
              <a:buSzPts val="1800"/>
              <a:buChar char="⬞"/>
              <a:defRPr i="1">
                <a:solidFill>
                  <a:srgbClr val="FFFFFF"/>
                </a:solidFill>
              </a:defRPr>
            </a:lvl4pPr>
            <a:lvl5pPr indent="-342900" lvl="4" marL="2286000" rtl="0" algn="ctr">
              <a:spcBef>
                <a:spcPts val="0"/>
              </a:spcBef>
              <a:spcAft>
                <a:spcPts val="0"/>
              </a:spcAft>
              <a:buClr>
                <a:srgbClr val="FFFFFF"/>
              </a:buClr>
              <a:buSzPts val="1800"/>
              <a:buChar char="○"/>
              <a:defRPr i="1">
                <a:solidFill>
                  <a:srgbClr val="FFFFFF"/>
                </a:solidFill>
              </a:defRPr>
            </a:lvl5pPr>
            <a:lvl6pPr indent="-342900" lvl="5" marL="2743200" rtl="0" algn="ctr">
              <a:spcBef>
                <a:spcPts val="0"/>
              </a:spcBef>
              <a:spcAft>
                <a:spcPts val="0"/>
              </a:spcAft>
              <a:buClr>
                <a:srgbClr val="FFFFFF"/>
              </a:buClr>
              <a:buSzPts val="1800"/>
              <a:buChar char="■"/>
              <a:defRPr i="1">
                <a:solidFill>
                  <a:srgbClr val="FFFFFF"/>
                </a:solidFill>
              </a:defRPr>
            </a:lvl6pPr>
            <a:lvl7pPr indent="-342900" lvl="6" marL="3200400" rtl="0" algn="ctr">
              <a:spcBef>
                <a:spcPts val="0"/>
              </a:spcBef>
              <a:spcAft>
                <a:spcPts val="0"/>
              </a:spcAft>
              <a:buClr>
                <a:srgbClr val="FFFFFF"/>
              </a:buClr>
              <a:buSzPts val="1800"/>
              <a:buChar char="●"/>
              <a:defRPr i="1">
                <a:solidFill>
                  <a:srgbClr val="FFFFFF"/>
                </a:solidFill>
              </a:defRPr>
            </a:lvl7pPr>
            <a:lvl8pPr indent="-342900" lvl="7" marL="3657600" rtl="0" algn="ctr">
              <a:spcBef>
                <a:spcPts val="0"/>
              </a:spcBef>
              <a:spcAft>
                <a:spcPts val="0"/>
              </a:spcAft>
              <a:buClr>
                <a:srgbClr val="FFFFFF"/>
              </a:buClr>
              <a:buSzPts val="1800"/>
              <a:buChar char="○"/>
              <a:defRPr i="1">
                <a:solidFill>
                  <a:srgbClr val="FFFFFF"/>
                </a:solidFill>
              </a:defRPr>
            </a:lvl8pPr>
            <a:lvl9pPr indent="-342900" lvl="8" marL="4114800" algn="ctr">
              <a:spcBef>
                <a:spcPts val="0"/>
              </a:spcBef>
              <a:spcAft>
                <a:spcPts val="0"/>
              </a:spcAft>
              <a:buClr>
                <a:srgbClr val="FFFFFF"/>
              </a:buClr>
              <a:buSzPts val="1800"/>
              <a:buChar char="■"/>
              <a:defRPr i="1">
                <a:solidFill>
                  <a:srgbClr val="FFFFFF"/>
                </a:solidFill>
              </a:defRPr>
            </a:lvl9pPr>
          </a:lstStyle>
          <a:p/>
        </p:txBody>
      </p:sp>
      <p:sp>
        <p:nvSpPr>
          <p:cNvPr id="23" name="Google Shape;23;p4"/>
          <p:cNvSpPr txBox="1"/>
          <p:nvPr/>
        </p:nvSpPr>
        <p:spPr>
          <a:xfrm>
            <a:off x="3593400" y="3670520"/>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dk2"/>
                </a:solidFill>
              </a:rPr>
              <a:t>”</a:t>
            </a:r>
            <a:endParaRPr b="1" sz="7200">
              <a:solidFill>
                <a:schemeClr val="dk2"/>
              </a:solidFill>
            </a:endParaRPr>
          </a:p>
        </p:txBody>
      </p:sp>
      <p:sp>
        <p:nvSpPr>
          <p:cNvPr id="24" name="Google Shape;24;p4"/>
          <p:cNvSpPr txBox="1"/>
          <p:nvPr>
            <p:ph idx="12" type="sldNum"/>
          </p:nvPr>
        </p:nvSpPr>
        <p:spPr>
          <a:xfrm>
            <a:off x="-75" y="3420000"/>
            <a:ext cx="669600" cy="1723500"/>
          </a:xfrm>
          <a:prstGeom prst="rect">
            <a:avLst/>
          </a:prstGeom>
        </p:spPr>
        <p:txBody>
          <a:bodyPr anchorCtr="0" anchor="b"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5"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flipH="1">
            <a:off x="-75" y="0"/>
            <a:ext cx="669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844425" y="5598"/>
            <a:ext cx="3552600" cy="1140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 name="Google Shape;29;p5"/>
          <p:cNvSpPr txBox="1"/>
          <p:nvPr>
            <p:ph idx="1" type="body"/>
          </p:nvPr>
        </p:nvSpPr>
        <p:spPr>
          <a:xfrm>
            <a:off x="844425" y="1538075"/>
            <a:ext cx="5169000" cy="33879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0" name="Google Shape;30;p5"/>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flipH="1">
            <a:off x="-75" y="0"/>
            <a:ext cx="66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flipH="1">
            <a:off x="-75" y="0"/>
            <a:ext cx="669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844425" y="5598"/>
            <a:ext cx="3552600" cy="1140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5" name="Google Shape;35;p6"/>
          <p:cNvSpPr txBox="1"/>
          <p:nvPr>
            <p:ph idx="1" type="body"/>
          </p:nvPr>
        </p:nvSpPr>
        <p:spPr>
          <a:xfrm>
            <a:off x="844425" y="1534257"/>
            <a:ext cx="2804700" cy="33216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6" name="Google Shape;36;p6"/>
          <p:cNvSpPr txBox="1"/>
          <p:nvPr>
            <p:ph idx="2" type="body"/>
          </p:nvPr>
        </p:nvSpPr>
        <p:spPr>
          <a:xfrm>
            <a:off x="3818123" y="1534257"/>
            <a:ext cx="2804700" cy="33216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7" name="Google Shape;37;p6"/>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lvl1pPr lvl="0">
              <a:buNone/>
              <a:defRPr sz="2400"/>
            </a:lvl1pPr>
            <a:lvl2pPr lvl="1">
              <a:buNone/>
              <a:defRPr sz="2400"/>
            </a:lvl2pPr>
            <a:lvl3pPr lvl="2">
              <a:buNone/>
              <a:defRPr sz="2400"/>
            </a:lvl3pPr>
            <a:lvl4pPr lvl="3">
              <a:buNone/>
              <a:defRPr sz="2400"/>
            </a:lvl4pPr>
            <a:lvl5pPr lvl="4">
              <a:buNone/>
              <a:defRPr sz="2400"/>
            </a:lvl5pPr>
            <a:lvl6pPr lvl="5">
              <a:buNone/>
              <a:defRPr sz="2400"/>
            </a:lvl6pPr>
            <a:lvl7pPr lvl="6">
              <a:buNone/>
              <a:defRPr sz="2400"/>
            </a:lvl7pPr>
            <a:lvl8pPr lvl="7">
              <a:buNone/>
              <a:defRPr sz="2400"/>
            </a:lvl8pPr>
            <a:lvl9pPr lvl="8">
              <a:buNone/>
              <a:defRPr sz="24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8" name="Shape 38"/>
        <p:cNvGrpSpPr/>
        <p:nvPr/>
      </p:nvGrpSpPr>
      <p:grpSpPr>
        <a:xfrm>
          <a:off x="0" y="0"/>
          <a:ext cx="0" cy="0"/>
          <a:chOff x="0" y="0"/>
          <a:chExt cx="0" cy="0"/>
        </a:xfrm>
      </p:grpSpPr>
      <p:sp>
        <p:nvSpPr>
          <p:cNvPr id="39" name="Google Shape;39;p7"/>
          <p:cNvSpPr/>
          <p:nvPr/>
        </p:nvSpPr>
        <p:spPr>
          <a:xfrm flipH="1">
            <a:off x="-75" y="0"/>
            <a:ext cx="66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p:nvPr/>
        </p:nvSpPr>
        <p:spPr>
          <a:xfrm flipH="1">
            <a:off x="-75" y="0"/>
            <a:ext cx="669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txBox="1"/>
          <p:nvPr>
            <p:ph type="title"/>
          </p:nvPr>
        </p:nvSpPr>
        <p:spPr>
          <a:xfrm>
            <a:off x="844425" y="5598"/>
            <a:ext cx="3552600" cy="1140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2" name="Google Shape;42;p7"/>
          <p:cNvSpPr txBox="1"/>
          <p:nvPr>
            <p:ph idx="1" type="body"/>
          </p:nvPr>
        </p:nvSpPr>
        <p:spPr>
          <a:xfrm>
            <a:off x="844425" y="1548525"/>
            <a:ext cx="1918800" cy="3225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3" name="Google Shape;43;p7"/>
          <p:cNvSpPr txBox="1"/>
          <p:nvPr>
            <p:ph idx="2" type="body"/>
          </p:nvPr>
        </p:nvSpPr>
        <p:spPr>
          <a:xfrm>
            <a:off x="2861613" y="1548525"/>
            <a:ext cx="1918800" cy="3225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4" name="Google Shape;44;p7"/>
          <p:cNvSpPr txBox="1"/>
          <p:nvPr>
            <p:ph idx="3" type="body"/>
          </p:nvPr>
        </p:nvSpPr>
        <p:spPr>
          <a:xfrm>
            <a:off x="4878801" y="1548525"/>
            <a:ext cx="1918800" cy="32250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7"/>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
          <p:cNvSpPr/>
          <p:nvPr/>
        </p:nvSpPr>
        <p:spPr>
          <a:xfrm flipH="1">
            <a:off x="-75" y="0"/>
            <a:ext cx="669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p:nvPr/>
        </p:nvSpPr>
        <p:spPr>
          <a:xfrm flipH="1">
            <a:off x="-75" y="0"/>
            <a:ext cx="669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844425" y="5598"/>
            <a:ext cx="3552600" cy="1140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 name="Google Shape;50;p8"/>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background">
  <p:cSld name="TITLE_ONLY_1">
    <p:spTree>
      <p:nvGrpSpPr>
        <p:cNvPr id="51" name="Shape 51"/>
        <p:cNvGrpSpPr/>
        <p:nvPr/>
      </p:nvGrpSpPr>
      <p:grpSpPr>
        <a:xfrm>
          <a:off x="0" y="0"/>
          <a:ext cx="0" cy="0"/>
          <a:chOff x="0" y="0"/>
          <a:chExt cx="0" cy="0"/>
        </a:xfrm>
      </p:grpSpPr>
      <p:sp>
        <p:nvSpPr>
          <p:cNvPr id="52" name="Google Shape;52;p9"/>
          <p:cNvSpPr/>
          <p:nvPr/>
        </p:nvSpPr>
        <p:spPr>
          <a:xfrm flipH="1">
            <a:off x="-75" y="0"/>
            <a:ext cx="1851600" cy="5143500"/>
          </a:xfrm>
          <a:prstGeom prst="rect">
            <a:avLst/>
          </a:prstGeom>
          <a:solidFill>
            <a:srgbClr val="0DB7C4">
              <a:alpha val="3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flipH="1">
            <a:off x="-75" y="0"/>
            <a:ext cx="1851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txBox="1"/>
          <p:nvPr>
            <p:ph type="title"/>
          </p:nvPr>
        </p:nvSpPr>
        <p:spPr>
          <a:xfrm>
            <a:off x="235225" y="1292400"/>
            <a:ext cx="1381200" cy="1140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p:txBody>
      </p:sp>
      <p:sp>
        <p:nvSpPr>
          <p:cNvPr id="55" name="Google Shape;55;p9"/>
          <p:cNvSpPr txBox="1"/>
          <p:nvPr>
            <p:ph idx="12" type="sldNum"/>
          </p:nvPr>
        </p:nvSpPr>
        <p:spPr>
          <a:xfrm>
            <a:off x="-75" y="0"/>
            <a:ext cx="1851600" cy="1140000"/>
          </a:xfrm>
          <a:prstGeom prst="rect">
            <a:avLst/>
          </a:prstGeom>
          <a:noFill/>
        </p:spPr>
        <p:txBody>
          <a:bodyPr anchorCtr="0" anchor="b"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10"/>
          <p:cNvSpPr/>
          <p:nvPr/>
        </p:nvSpPr>
        <p:spPr>
          <a:xfrm flipH="1">
            <a:off x="-75" y="0"/>
            <a:ext cx="1851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p:nvPr/>
        </p:nvSpPr>
        <p:spPr>
          <a:xfrm flipH="1">
            <a:off x="-75" y="0"/>
            <a:ext cx="1851600" cy="114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txBox="1"/>
          <p:nvPr>
            <p:ph idx="12" type="sldNum"/>
          </p:nvPr>
        </p:nvSpPr>
        <p:spPr>
          <a:xfrm>
            <a:off x="-75" y="0"/>
            <a:ext cx="1851600" cy="1140000"/>
          </a:xfrm>
          <a:prstGeom prst="rect">
            <a:avLst/>
          </a:prstGeom>
        </p:spPr>
        <p:txBody>
          <a:bodyPr anchorCtr="0" anchor="b"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60" name="Google Shape;60;p10"/>
          <p:cNvSpPr txBox="1"/>
          <p:nvPr>
            <p:ph idx="1" type="body"/>
          </p:nvPr>
        </p:nvSpPr>
        <p:spPr>
          <a:xfrm>
            <a:off x="223150" y="1284100"/>
            <a:ext cx="1393200" cy="1932900"/>
          </a:xfrm>
          <a:prstGeom prst="rect">
            <a:avLst/>
          </a:prstGeom>
        </p:spPr>
        <p:txBody>
          <a:bodyPr anchorCtr="0" anchor="t" bIns="91425" lIns="91425" spcFirstLastPara="1" rIns="91425" wrap="square" tIns="91425">
            <a:noAutofit/>
          </a:bodyPr>
          <a:lstStyle>
            <a:lvl1pPr indent="-228600" lvl="0" marL="457200">
              <a:spcBef>
                <a:spcPts val="360"/>
              </a:spcBef>
              <a:spcAft>
                <a:spcPts val="0"/>
              </a:spcAft>
              <a:buClr>
                <a:schemeClr val="dk1"/>
              </a:buClr>
              <a:buSzPts val="1200"/>
              <a:buNone/>
              <a:defRPr sz="1200"/>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44425" y="5598"/>
            <a:ext cx="3552600" cy="11400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p:txBody>
      </p:sp>
      <p:sp>
        <p:nvSpPr>
          <p:cNvPr id="7" name="Google Shape;7;p1"/>
          <p:cNvSpPr txBox="1"/>
          <p:nvPr>
            <p:ph idx="1" type="body"/>
          </p:nvPr>
        </p:nvSpPr>
        <p:spPr>
          <a:xfrm>
            <a:off x="844425" y="1538075"/>
            <a:ext cx="5169000" cy="33879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indent="-381000" lvl="1" marL="9144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indent="-381000" lvl="2" marL="13716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indent="-342900" lvl="3" marL="18288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indent="-342900" lvl="4" marL="22860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indent="-342900" lvl="5" marL="27432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indent="-342900" lvl="6" marL="32004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indent="-342900" lvl="7" marL="36576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indent="-342900" lvl="8" marL="41148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75" y="0"/>
            <a:ext cx="669600" cy="1140000"/>
          </a:xfrm>
          <a:prstGeom prst="rect">
            <a:avLst/>
          </a:prstGeom>
          <a:noFill/>
          <a:ln>
            <a:noFill/>
          </a:ln>
        </p:spPr>
        <p:txBody>
          <a:bodyPr anchorCtr="0" anchor="b" bIns="91425" lIns="91425" spcFirstLastPara="1" rIns="91425" wrap="square" tIns="91425">
            <a:noAutofit/>
          </a:bodyPr>
          <a:lstStyle>
            <a:lvl1pPr lvl="0" rtl="0" algn="ctr">
              <a:buNone/>
              <a:defRPr sz="2400">
                <a:solidFill>
                  <a:schemeClr val="lt1"/>
                </a:solidFill>
                <a:latin typeface="Dosis"/>
                <a:ea typeface="Dosis"/>
                <a:cs typeface="Dosis"/>
                <a:sym typeface="Dosis"/>
              </a:defRPr>
            </a:lvl1pPr>
            <a:lvl2pPr lvl="1" rtl="0" algn="ctr">
              <a:buNone/>
              <a:defRPr sz="2400">
                <a:solidFill>
                  <a:schemeClr val="lt1"/>
                </a:solidFill>
                <a:latin typeface="Dosis"/>
                <a:ea typeface="Dosis"/>
                <a:cs typeface="Dosis"/>
                <a:sym typeface="Dosis"/>
              </a:defRPr>
            </a:lvl2pPr>
            <a:lvl3pPr lvl="2" rtl="0" algn="ctr">
              <a:buNone/>
              <a:defRPr sz="2400">
                <a:solidFill>
                  <a:schemeClr val="lt1"/>
                </a:solidFill>
                <a:latin typeface="Dosis"/>
                <a:ea typeface="Dosis"/>
                <a:cs typeface="Dosis"/>
                <a:sym typeface="Dosis"/>
              </a:defRPr>
            </a:lvl3pPr>
            <a:lvl4pPr lvl="3" rtl="0" algn="ctr">
              <a:buNone/>
              <a:defRPr sz="2400">
                <a:solidFill>
                  <a:schemeClr val="lt1"/>
                </a:solidFill>
                <a:latin typeface="Dosis"/>
                <a:ea typeface="Dosis"/>
                <a:cs typeface="Dosis"/>
                <a:sym typeface="Dosis"/>
              </a:defRPr>
            </a:lvl4pPr>
            <a:lvl5pPr lvl="4" rtl="0" algn="ctr">
              <a:buNone/>
              <a:defRPr sz="2400">
                <a:solidFill>
                  <a:schemeClr val="lt1"/>
                </a:solidFill>
                <a:latin typeface="Dosis"/>
                <a:ea typeface="Dosis"/>
                <a:cs typeface="Dosis"/>
                <a:sym typeface="Dosis"/>
              </a:defRPr>
            </a:lvl5pPr>
            <a:lvl6pPr lvl="5" rtl="0" algn="ctr">
              <a:buNone/>
              <a:defRPr sz="2400">
                <a:solidFill>
                  <a:schemeClr val="lt1"/>
                </a:solidFill>
                <a:latin typeface="Dosis"/>
                <a:ea typeface="Dosis"/>
                <a:cs typeface="Dosis"/>
                <a:sym typeface="Dosis"/>
              </a:defRPr>
            </a:lvl6pPr>
            <a:lvl7pPr lvl="6" rtl="0" algn="ctr">
              <a:buNone/>
              <a:defRPr sz="2400">
                <a:solidFill>
                  <a:schemeClr val="lt1"/>
                </a:solidFill>
                <a:latin typeface="Dosis"/>
                <a:ea typeface="Dosis"/>
                <a:cs typeface="Dosis"/>
                <a:sym typeface="Dosis"/>
              </a:defRPr>
            </a:lvl7pPr>
            <a:lvl8pPr lvl="7" rtl="0" algn="ctr">
              <a:buNone/>
              <a:defRPr sz="2400">
                <a:solidFill>
                  <a:schemeClr val="lt1"/>
                </a:solidFill>
                <a:latin typeface="Dosis"/>
                <a:ea typeface="Dosis"/>
                <a:cs typeface="Dosis"/>
                <a:sym typeface="Dosis"/>
              </a:defRPr>
            </a:lvl8pPr>
            <a:lvl9pPr lvl="8" rtl="0" algn="ctr">
              <a:buNone/>
              <a:defRPr sz="2400">
                <a:solidFill>
                  <a:schemeClr val="lt1"/>
                </a:solidFill>
                <a:latin typeface="Dosis"/>
                <a:ea typeface="Dosis"/>
                <a:cs typeface="Dosis"/>
                <a:sym typeface="Dosi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drive.google.com/file/d/1T0h3v4e9wWGjyMc4kYSHfqA1UIA_ahdA/view" TargetMode="External"/><Relationship Id="rId4" Type="http://schemas.openxmlformats.org/officeDocument/2006/relationships/image" Target="../media/image5.jpg"/><Relationship Id="rId5" Type="http://schemas.openxmlformats.org/officeDocument/2006/relationships/hyperlink" Target="http://drive.google.com/file/d/1s0bFwfLMpUV_ptXXtDboi4l73YNFxcRA/view" TargetMode="External"/><Relationship Id="rId6"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23.jpg"/><Relationship Id="rId5" Type="http://schemas.openxmlformats.org/officeDocument/2006/relationships/image" Target="../media/image16.jpg"/><Relationship Id="rId6" Type="http://schemas.openxmlformats.org/officeDocument/2006/relationships/image" Target="../media/image13.jpg"/><Relationship Id="rId7" Type="http://schemas.openxmlformats.org/officeDocument/2006/relationships/image" Target="../media/image28.jp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drive.google.com/file/d/1ZE5_NSLethPJ15aa_1EqKDsxKbdV0Jea/view" TargetMode="External"/><Relationship Id="rId4" Type="http://schemas.openxmlformats.org/officeDocument/2006/relationships/image" Target="../media/image14.png"/><Relationship Id="rId5"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33.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9.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hyperlink" Target="http://drive.google.com/file/d/1DIaTxVyQ_yCJ_8BiutQJWEaZiwGnBt7Q/view" TargetMode="External"/><Relationship Id="rId6"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3"/>
          <p:cNvSpPr txBox="1"/>
          <p:nvPr>
            <p:ph type="ctrTitle"/>
          </p:nvPr>
        </p:nvSpPr>
        <p:spPr>
          <a:xfrm>
            <a:off x="685800" y="1128525"/>
            <a:ext cx="6696000" cy="297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t>Project Summary - </a:t>
            </a:r>
            <a:r>
              <a:rPr lang="en" sz="4800"/>
              <a:t>Mobile Stander for GMFCS Level IV Pediatric Patients</a:t>
            </a:r>
            <a:endParaRPr sz="4800"/>
          </a:p>
          <a:p>
            <a:pPr indent="0" lvl="0" marL="0" rtl="0" algn="l">
              <a:spcBef>
                <a:spcPts val="0"/>
              </a:spcBef>
              <a:spcAft>
                <a:spcPts val="0"/>
              </a:spcAft>
              <a:buNone/>
            </a:pPr>
            <a:r>
              <a:t/>
            </a:r>
            <a:endParaRPr sz="3000"/>
          </a:p>
          <a:p>
            <a:pPr indent="0" lvl="0" marL="0" rtl="0" algn="l">
              <a:spcBef>
                <a:spcPts val="0"/>
              </a:spcBef>
              <a:spcAft>
                <a:spcPts val="0"/>
              </a:spcAft>
              <a:buNone/>
            </a:pPr>
            <a:r>
              <a:rPr b="1" lang="en" sz="2400"/>
              <a:t>April 23rd, 2021</a:t>
            </a:r>
            <a:endParaRPr b="1" sz="2400"/>
          </a:p>
        </p:txBody>
      </p:sp>
      <p:sp>
        <p:nvSpPr>
          <p:cNvPr id="74" name="Google Shape;74;p13"/>
          <p:cNvSpPr txBox="1"/>
          <p:nvPr/>
        </p:nvSpPr>
        <p:spPr>
          <a:xfrm>
            <a:off x="685800" y="4099125"/>
            <a:ext cx="7889700" cy="64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Source Sans Pro"/>
                <a:ea typeface="Source Sans Pro"/>
                <a:cs typeface="Source Sans Pro"/>
                <a:sym typeface="Source Sans Pro"/>
              </a:rPr>
              <a:t>Team UNIStand (ADT20) </a:t>
            </a:r>
            <a:r>
              <a:rPr lang="en">
                <a:solidFill>
                  <a:schemeClr val="dk1"/>
                </a:solidFill>
                <a:latin typeface="Source Sans Pro"/>
                <a:ea typeface="Source Sans Pro"/>
                <a:cs typeface="Source Sans Pro"/>
                <a:sym typeface="Source Sans Pro"/>
              </a:rPr>
              <a:t>- Robert Huang, Rachel Li, Ashley Koenig, Nyeli Kratz</a:t>
            </a:r>
            <a:endParaRPr>
              <a:latin typeface="Dosis"/>
              <a:ea typeface="Dosis"/>
              <a:cs typeface="Dosis"/>
              <a:sym typeface="Dosi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2"/>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86" name="Google Shape;286;p22"/>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287" name="Google Shape;287;p22"/>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288" name="Google Shape;288;p22"/>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289" name="Google Shape;289;p22"/>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290" name="Google Shape;290;p22"/>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291" name="Google Shape;291;p22"/>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292" name="Google Shape;292;p22"/>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pic>
        <p:nvPicPr>
          <p:cNvPr id="293" name="Google Shape;293;p22" title="IMG_4166.MOV">
            <a:hlinkClick r:id="rId3"/>
          </p:cNvPr>
          <p:cNvPicPr preferRelativeResize="0"/>
          <p:nvPr/>
        </p:nvPicPr>
        <p:blipFill>
          <a:blip r:embed="rId4">
            <a:alphaModFix/>
          </a:blip>
          <a:stretch>
            <a:fillRect/>
          </a:stretch>
        </p:blipFill>
        <p:spPr>
          <a:xfrm>
            <a:off x="669525" y="1140025"/>
            <a:ext cx="5637106" cy="3170875"/>
          </a:xfrm>
          <a:prstGeom prst="rect">
            <a:avLst/>
          </a:prstGeom>
          <a:noFill/>
          <a:ln>
            <a:noFill/>
          </a:ln>
        </p:spPr>
      </p:pic>
      <p:sp>
        <p:nvSpPr>
          <p:cNvPr id="294" name="Google Shape;294;p22"/>
          <p:cNvSpPr/>
          <p:nvPr/>
        </p:nvSpPr>
        <p:spPr>
          <a:xfrm>
            <a:off x="803450" y="557750"/>
            <a:ext cx="73380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Steering Mechanism</a:t>
            </a:r>
            <a:endParaRPr b="1" sz="2400">
              <a:solidFill>
                <a:schemeClr val="dk2"/>
              </a:solidFill>
              <a:latin typeface="Dosis"/>
              <a:ea typeface="Dosis"/>
              <a:cs typeface="Dosis"/>
              <a:sym typeface="Dosis"/>
            </a:endParaRPr>
          </a:p>
        </p:txBody>
      </p:sp>
      <p:pic>
        <p:nvPicPr>
          <p:cNvPr id="295" name="Google Shape;295;p22" title="min_rad (2).mpg">
            <a:hlinkClick r:id="rId5"/>
          </p:cNvPr>
          <p:cNvPicPr preferRelativeResize="0"/>
          <p:nvPr/>
        </p:nvPicPr>
        <p:blipFill>
          <a:blip r:embed="rId6">
            <a:alphaModFix/>
          </a:blip>
          <a:stretch>
            <a:fillRect/>
          </a:stretch>
        </p:blipFill>
        <p:spPr>
          <a:xfrm>
            <a:off x="6336625" y="1140000"/>
            <a:ext cx="2807375" cy="31708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3"/>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01" name="Google Shape;301;p23"/>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302" name="Google Shape;302;p23"/>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303" name="Google Shape;303;p23"/>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304" name="Google Shape;304;p23"/>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305" name="Google Shape;305;p23"/>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306" name="Google Shape;306;p23"/>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307" name="Google Shape;307;p23"/>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308" name="Google Shape;308;p23"/>
          <p:cNvSpPr/>
          <p:nvPr/>
        </p:nvSpPr>
        <p:spPr>
          <a:xfrm>
            <a:off x="669525" y="483600"/>
            <a:ext cx="27819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Frame and Supports</a:t>
            </a:r>
            <a:endParaRPr b="1" sz="2400">
              <a:solidFill>
                <a:schemeClr val="dk2"/>
              </a:solidFill>
              <a:latin typeface="Dosis"/>
              <a:ea typeface="Dosis"/>
              <a:cs typeface="Dosis"/>
              <a:sym typeface="Dosis"/>
            </a:endParaRPr>
          </a:p>
        </p:txBody>
      </p:sp>
      <p:sp>
        <p:nvSpPr>
          <p:cNvPr id="309" name="Google Shape;309;p23"/>
          <p:cNvSpPr/>
          <p:nvPr/>
        </p:nvSpPr>
        <p:spPr>
          <a:xfrm>
            <a:off x="3361538" y="1571470"/>
            <a:ext cx="9765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2365679" y="1944990"/>
            <a:ext cx="12030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2710670" y="2544557"/>
            <a:ext cx="5670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2437281" y="2735192"/>
            <a:ext cx="6606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2562388" y="3285106"/>
            <a:ext cx="5670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p:nvPr/>
        </p:nvSpPr>
        <p:spPr>
          <a:xfrm>
            <a:off x="2437281" y="4060437"/>
            <a:ext cx="4956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a:off x="5808560" y="1571470"/>
            <a:ext cx="8139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5839969" y="2638279"/>
            <a:ext cx="8478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6379742" y="2928936"/>
            <a:ext cx="724500" cy="148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6097992" y="3077646"/>
            <a:ext cx="813900" cy="207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6310469" y="3285106"/>
            <a:ext cx="6312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6185002" y="2347621"/>
            <a:ext cx="366000" cy="193800"/>
          </a:xfrm>
          <a:prstGeom prst="rect">
            <a:avLst/>
          </a:prstGeom>
          <a:solidFill>
            <a:srgbClr val="FFFF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a:off x="2873366" y="4361807"/>
            <a:ext cx="447900" cy="3114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p:nvPr/>
        </p:nvSpPr>
        <p:spPr>
          <a:xfrm>
            <a:off x="6088807" y="1320658"/>
            <a:ext cx="96300" cy="12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3"/>
          <p:cNvSpPr/>
          <p:nvPr/>
        </p:nvSpPr>
        <p:spPr>
          <a:xfrm>
            <a:off x="4888514" y="1274974"/>
            <a:ext cx="12459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23"/>
          <p:cNvGrpSpPr/>
          <p:nvPr/>
        </p:nvGrpSpPr>
        <p:grpSpPr>
          <a:xfrm>
            <a:off x="5927870" y="4106455"/>
            <a:ext cx="2104756" cy="554028"/>
            <a:chOff x="6718975" y="3788525"/>
            <a:chExt cx="1900800" cy="659400"/>
          </a:xfrm>
        </p:grpSpPr>
        <p:sp>
          <p:nvSpPr>
            <p:cNvPr id="325" name="Google Shape;325;p23"/>
            <p:cNvSpPr txBox="1"/>
            <p:nvPr/>
          </p:nvSpPr>
          <p:spPr>
            <a:xfrm>
              <a:off x="6865075" y="3788525"/>
              <a:ext cx="1754700" cy="65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5"/>
                  </a:solidFill>
                  <a:latin typeface="Source Sans Pro"/>
                  <a:ea typeface="Source Sans Pro"/>
                  <a:cs typeface="Source Sans Pro"/>
                  <a:sym typeface="Source Sans Pro"/>
                </a:rPr>
                <a:t>Propulsion and steering</a:t>
              </a:r>
              <a:endParaRPr sz="1200">
                <a:solidFill>
                  <a:schemeClr val="accent5"/>
                </a:solidFill>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accent1"/>
                  </a:solidFill>
                  <a:highlight>
                    <a:srgbClr val="FFFF00"/>
                  </a:highlight>
                  <a:latin typeface="Source Sans Pro"/>
                  <a:ea typeface="Source Sans Pro"/>
                  <a:cs typeface="Source Sans Pro"/>
                  <a:sym typeface="Source Sans Pro"/>
                </a:rPr>
                <a:t>Frame and supports</a:t>
              </a:r>
              <a:endParaRPr sz="1200">
                <a:solidFill>
                  <a:schemeClr val="accent1"/>
                </a:solidFill>
                <a:highlight>
                  <a:srgbClr val="FFFF00"/>
                </a:highlight>
                <a:latin typeface="Source Sans Pro"/>
                <a:ea typeface="Source Sans Pro"/>
                <a:cs typeface="Source Sans Pro"/>
                <a:sym typeface="Source Sans Pro"/>
              </a:endParaRPr>
            </a:p>
          </p:txBody>
        </p:sp>
        <p:sp>
          <p:nvSpPr>
            <p:cNvPr id="326" name="Google Shape;326;p23"/>
            <p:cNvSpPr/>
            <p:nvPr/>
          </p:nvSpPr>
          <p:spPr>
            <a:xfrm>
              <a:off x="6718975" y="3930260"/>
              <a:ext cx="146100" cy="146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327" name="Google Shape;327;p23"/>
            <p:cNvSpPr/>
            <p:nvPr/>
          </p:nvSpPr>
          <p:spPr>
            <a:xfrm>
              <a:off x="6718975" y="4166076"/>
              <a:ext cx="146100" cy="14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8" name="Google Shape;328;p23"/>
          <p:cNvPicPr preferRelativeResize="0"/>
          <p:nvPr/>
        </p:nvPicPr>
        <p:blipFill rotWithShape="1">
          <a:blip r:embed="rId3">
            <a:alphaModFix/>
          </a:blip>
          <a:srcRect b="8" l="0" r="0" t="11023"/>
          <a:stretch/>
        </p:blipFill>
        <p:spPr>
          <a:xfrm>
            <a:off x="2044962" y="1140000"/>
            <a:ext cx="5139898" cy="3771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4"/>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34" name="Google Shape;334;p24"/>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335" name="Google Shape;335;p24"/>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336" name="Google Shape;336;p24"/>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337" name="Google Shape;337;p24"/>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338" name="Google Shape;338;p24"/>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339" name="Google Shape;339;p24"/>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340" name="Google Shape;340;p24"/>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341" name="Google Shape;341;p24"/>
          <p:cNvSpPr txBox="1"/>
          <p:nvPr>
            <p:ph idx="1" type="body"/>
          </p:nvPr>
        </p:nvSpPr>
        <p:spPr>
          <a:xfrm>
            <a:off x="803450" y="557738"/>
            <a:ext cx="4712400" cy="392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Dosis"/>
                <a:ea typeface="Dosis"/>
                <a:cs typeface="Dosis"/>
                <a:sym typeface="Dosis"/>
              </a:rPr>
              <a:t>Frame &amp; Supports</a:t>
            </a:r>
            <a:endParaRPr sz="1800"/>
          </a:p>
          <a:p>
            <a:pPr indent="-355600" lvl="0" marL="457200" rtl="0" algn="l">
              <a:lnSpc>
                <a:spcPct val="115000"/>
              </a:lnSpc>
              <a:spcBef>
                <a:spcPts val="0"/>
              </a:spcBef>
              <a:spcAft>
                <a:spcPts val="0"/>
              </a:spcAft>
              <a:buSzPts val="2000"/>
              <a:buChar char="●"/>
            </a:pPr>
            <a:r>
              <a:rPr lang="en" sz="2000"/>
              <a:t>80/20 frame</a:t>
            </a:r>
            <a:endParaRPr sz="2000"/>
          </a:p>
          <a:p>
            <a:pPr indent="-355600" lvl="0" marL="457200" rtl="0" algn="l">
              <a:lnSpc>
                <a:spcPct val="115000"/>
              </a:lnSpc>
              <a:spcBef>
                <a:spcPts val="0"/>
              </a:spcBef>
              <a:spcAft>
                <a:spcPts val="0"/>
              </a:spcAft>
              <a:buSzPts val="2000"/>
              <a:buChar char="●"/>
            </a:pPr>
            <a:r>
              <a:rPr lang="en" sz="2000"/>
              <a:t>Footplate</a:t>
            </a:r>
            <a:endParaRPr sz="2000"/>
          </a:p>
          <a:p>
            <a:pPr indent="-355600" lvl="0" marL="457200" rtl="0" algn="l">
              <a:lnSpc>
                <a:spcPct val="115000"/>
              </a:lnSpc>
              <a:spcBef>
                <a:spcPts val="0"/>
              </a:spcBef>
              <a:spcAft>
                <a:spcPts val="0"/>
              </a:spcAft>
              <a:buSzPts val="2000"/>
              <a:buChar char="●"/>
            </a:pPr>
            <a:r>
              <a:rPr lang="en" sz="2000"/>
              <a:t>Tray</a:t>
            </a:r>
            <a:endParaRPr sz="2000"/>
          </a:p>
          <a:p>
            <a:pPr indent="-355600" lvl="0" marL="457200" rtl="0" algn="l">
              <a:lnSpc>
                <a:spcPct val="115000"/>
              </a:lnSpc>
              <a:spcBef>
                <a:spcPts val="0"/>
              </a:spcBef>
              <a:spcAft>
                <a:spcPts val="0"/>
              </a:spcAft>
              <a:buSzPts val="2000"/>
              <a:buChar char="●"/>
            </a:pPr>
            <a:r>
              <a:rPr lang="en" sz="2000"/>
              <a:t>Handrails</a:t>
            </a:r>
            <a:endParaRPr sz="2000"/>
          </a:p>
          <a:p>
            <a:pPr indent="-355600" lvl="0" marL="457200" rtl="0" algn="l">
              <a:lnSpc>
                <a:spcPct val="115000"/>
              </a:lnSpc>
              <a:spcBef>
                <a:spcPts val="0"/>
              </a:spcBef>
              <a:spcAft>
                <a:spcPts val="0"/>
              </a:spcAft>
              <a:buSzPts val="2000"/>
              <a:buChar char="●"/>
            </a:pPr>
            <a:r>
              <a:rPr lang="en" sz="2000"/>
              <a:t>Supports</a:t>
            </a:r>
            <a:endParaRPr sz="2000"/>
          </a:p>
          <a:p>
            <a:pPr indent="0" lvl="0" marL="91440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b="1" sz="1600">
              <a:solidFill>
                <a:schemeClr val="accent6"/>
              </a:solidFill>
            </a:endParaRPr>
          </a:p>
        </p:txBody>
      </p:sp>
      <p:pic>
        <p:nvPicPr>
          <p:cNvPr id="342" name="Google Shape;342;p24"/>
          <p:cNvPicPr preferRelativeResize="0"/>
          <p:nvPr/>
        </p:nvPicPr>
        <p:blipFill rotWithShape="1">
          <a:blip r:embed="rId3">
            <a:alphaModFix/>
          </a:blip>
          <a:srcRect b="15263" l="0" r="0" t="6218"/>
          <a:stretch/>
        </p:blipFill>
        <p:spPr>
          <a:xfrm>
            <a:off x="7055804" y="484970"/>
            <a:ext cx="2088219" cy="2188298"/>
          </a:xfrm>
          <a:prstGeom prst="rect">
            <a:avLst/>
          </a:prstGeom>
          <a:noFill/>
          <a:ln>
            <a:noFill/>
          </a:ln>
        </p:spPr>
      </p:pic>
      <p:pic>
        <p:nvPicPr>
          <p:cNvPr id="343" name="Google Shape;343;p24"/>
          <p:cNvPicPr preferRelativeResize="0"/>
          <p:nvPr/>
        </p:nvPicPr>
        <p:blipFill rotWithShape="1">
          <a:blip r:embed="rId4">
            <a:alphaModFix/>
          </a:blip>
          <a:srcRect b="2611" l="13097" r="23718" t="6710"/>
          <a:stretch/>
        </p:blipFill>
        <p:spPr>
          <a:xfrm>
            <a:off x="4362925" y="2673288"/>
            <a:ext cx="1415481" cy="2470215"/>
          </a:xfrm>
          <a:prstGeom prst="rect">
            <a:avLst/>
          </a:prstGeom>
          <a:noFill/>
          <a:ln>
            <a:noFill/>
          </a:ln>
        </p:spPr>
      </p:pic>
      <p:pic>
        <p:nvPicPr>
          <p:cNvPr id="344" name="Google Shape;344;p24"/>
          <p:cNvPicPr preferRelativeResize="0"/>
          <p:nvPr/>
        </p:nvPicPr>
        <p:blipFill>
          <a:blip r:embed="rId5">
            <a:alphaModFix/>
          </a:blip>
          <a:stretch>
            <a:fillRect/>
          </a:stretch>
        </p:blipFill>
        <p:spPr>
          <a:xfrm>
            <a:off x="7193892" y="2673275"/>
            <a:ext cx="1881435" cy="2470211"/>
          </a:xfrm>
          <a:prstGeom prst="rect">
            <a:avLst/>
          </a:prstGeom>
          <a:noFill/>
          <a:ln>
            <a:noFill/>
          </a:ln>
        </p:spPr>
      </p:pic>
      <p:pic>
        <p:nvPicPr>
          <p:cNvPr id="345" name="Google Shape;345;p24"/>
          <p:cNvPicPr preferRelativeResize="0"/>
          <p:nvPr/>
        </p:nvPicPr>
        <p:blipFill rotWithShape="1">
          <a:blip r:embed="rId6">
            <a:alphaModFix/>
          </a:blip>
          <a:srcRect b="14147" l="36840" r="30774" t="36160"/>
          <a:stretch/>
        </p:blipFill>
        <p:spPr>
          <a:xfrm>
            <a:off x="5778402" y="2674143"/>
            <a:ext cx="1415489" cy="2468516"/>
          </a:xfrm>
          <a:prstGeom prst="rect">
            <a:avLst/>
          </a:prstGeom>
          <a:noFill/>
          <a:ln>
            <a:noFill/>
          </a:ln>
        </p:spPr>
      </p:pic>
      <p:pic>
        <p:nvPicPr>
          <p:cNvPr id="346" name="Google Shape;346;p24"/>
          <p:cNvPicPr preferRelativeResize="0"/>
          <p:nvPr/>
        </p:nvPicPr>
        <p:blipFill rotWithShape="1">
          <a:blip r:embed="rId7">
            <a:alphaModFix/>
          </a:blip>
          <a:srcRect b="25378" l="0" r="26302" t="0"/>
          <a:stretch/>
        </p:blipFill>
        <p:spPr>
          <a:xfrm rot="-5400000">
            <a:off x="4491590" y="109060"/>
            <a:ext cx="2189675" cy="2938754"/>
          </a:xfrm>
          <a:prstGeom prst="rect">
            <a:avLst/>
          </a:prstGeom>
          <a:noFill/>
          <a:ln>
            <a:noFill/>
          </a:ln>
        </p:spPr>
      </p:pic>
      <p:pic>
        <p:nvPicPr>
          <p:cNvPr id="347" name="Google Shape;347;p24"/>
          <p:cNvPicPr preferRelativeResize="0"/>
          <p:nvPr/>
        </p:nvPicPr>
        <p:blipFill rotWithShape="1">
          <a:blip r:embed="rId8">
            <a:alphaModFix/>
          </a:blip>
          <a:srcRect b="3578" l="22883" r="22774" t="28264"/>
          <a:stretch/>
        </p:blipFill>
        <p:spPr>
          <a:xfrm>
            <a:off x="947475" y="2796975"/>
            <a:ext cx="2250300" cy="23456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type="title"/>
          </p:nvPr>
        </p:nvSpPr>
        <p:spPr>
          <a:xfrm>
            <a:off x="844425" y="5598"/>
            <a:ext cx="3552600" cy="114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Supports</a:t>
            </a:r>
            <a:endParaRPr b="1"/>
          </a:p>
        </p:txBody>
      </p:sp>
      <p:sp>
        <p:nvSpPr>
          <p:cNvPr id="353" name="Google Shape;353;p25"/>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54" name="Google Shape;354;p25"/>
          <p:cNvPicPr preferRelativeResize="0"/>
          <p:nvPr/>
        </p:nvPicPr>
        <p:blipFill>
          <a:blip r:embed="rId3">
            <a:alphaModFix/>
          </a:blip>
          <a:stretch>
            <a:fillRect/>
          </a:stretch>
        </p:blipFill>
        <p:spPr>
          <a:xfrm>
            <a:off x="2643186" y="5600"/>
            <a:ext cx="3857633"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6"/>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60" name="Google Shape;360;p26"/>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361" name="Google Shape;361;p26"/>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362" name="Google Shape;362;p26"/>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363" name="Google Shape;363;p26"/>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364" name="Google Shape;364;p26"/>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365" name="Google Shape;365;p26"/>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366" name="Google Shape;366;p26"/>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367" name="Google Shape;367;p26"/>
          <p:cNvSpPr/>
          <p:nvPr/>
        </p:nvSpPr>
        <p:spPr>
          <a:xfrm>
            <a:off x="803450" y="557750"/>
            <a:ext cx="33645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Full Prototype</a:t>
            </a:r>
            <a:endParaRPr b="1" sz="2400">
              <a:solidFill>
                <a:schemeClr val="dk2"/>
              </a:solidFill>
              <a:latin typeface="Dosis"/>
              <a:ea typeface="Dosis"/>
              <a:cs typeface="Dosis"/>
              <a:sym typeface="Dosis"/>
            </a:endParaRPr>
          </a:p>
        </p:txBody>
      </p:sp>
      <p:pic>
        <p:nvPicPr>
          <p:cNvPr id="368" name="Google Shape;368;p26"/>
          <p:cNvPicPr preferRelativeResize="0"/>
          <p:nvPr/>
        </p:nvPicPr>
        <p:blipFill rotWithShape="1">
          <a:blip r:embed="rId3">
            <a:alphaModFix/>
          </a:blip>
          <a:srcRect b="4306" l="8308" r="9911" t="0"/>
          <a:stretch/>
        </p:blipFill>
        <p:spPr>
          <a:xfrm>
            <a:off x="900025" y="1109750"/>
            <a:ext cx="2452566" cy="3896899"/>
          </a:xfrm>
          <a:prstGeom prst="rect">
            <a:avLst/>
          </a:prstGeom>
          <a:noFill/>
          <a:ln>
            <a:noFill/>
          </a:ln>
        </p:spPr>
      </p:pic>
      <p:pic>
        <p:nvPicPr>
          <p:cNvPr id="369" name="Google Shape;369;p26"/>
          <p:cNvPicPr preferRelativeResize="0"/>
          <p:nvPr/>
        </p:nvPicPr>
        <p:blipFill rotWithShape="1">
          <a:blip r:embed="rId4">
            <a:alphaModFix/>
          </a:blip>
          <a:srcRect b="3067" l="7435" r="6104" t="2557"/>
          <a:stretch/>
        </p:blipFill>
        <p:spPr>
          <a:xfrm>
            <a:off x="3581192" y="1109750"/>
            <a:ext cx="2629290" cy="3896899"/>
          </a:xfrm>
          <a:prstGeom prst="rect">
            <a:avLst/>
          </a:prstGeom>
          <a:noFill/>
          <a:ln>
            <a:noFill/>
          </a:ln>
        </p:spPr>
      </p:pic>
      <p:pic>
        <p:nvPicPr>
          <p:cNvPr id="370" name="Google Shape;370;p26"/>
          <p:cNvPicPr preferRelativeResize="0"/>
          <p:nvPr/>
        </p:nvPicPr>
        <p:blipFill rotWithShape="1">
          <a:blip r:embed="rId5">
            <a:alphaModFix/>
          </a:blip>
          <a:srcRect b="0" l="9371" r="7771" t="4269"/>
          <a:stretch/>
        </p:blipFill>
        <p:spPr>
          <a:xfrm>
            <a:off x="6439085" y="1109750"/>
            <a:ext cx="2484015" cy="3896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7"/>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76" name="Google Shape;376;p27"/>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377" name="Google Shape;377;p27"/>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378" name="Google Shape;378;p27"/>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379" name="Google Shape;379;p27"/>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380" name="Google Shape;380;p27"/>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381" name="Google Shape;381;p27"/>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382" name="Google Shape;382;p27"/>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383" name="Google Shape;383;p27"/>
          <p:cNvSpPr/>
          <p:nvPr/>
        </p:nvSpPr>
        <p:spPr>
          <a:xfrm>
            <a:off x="803450" y="557750"/>
            <a:ext cx="33645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Full Prototype</a:t>
            </a:r>
            <a:endParaRPr b="1" sz="2400">
              <a:solidFill>
                <a:schemeClr val="dk2"/>
              </a:solidFill>
              <a:latin typeface="Dosis"/>
              <a:ea typeface="Dosis"/>
              <a:cs typeface="Dosis"/>
              <a:sym typeface="Dosis"/>
            </a:endParaRPr>
          </a:p>
        </p:txBody>
      </p:sp>
      <p:pic>
        <p:nvPicPr>
          <p:cNvPr id="384" name="Google Shape;384;p27"/>
          <p:cNvPicPr preferRelativeResize="0"/>
          <p:nvPr/>
        </p:nvPicPr>
        <p:blipFill rotWithShape="1">
          <a:blip r:embed="rId3">
            <a:alphaModFix/>
          </a:blip>
          <a:srcRect b="0" l="8450" r="0" t="0"/>
          <a:stretch/>
        </p:blipFill>
        <p:spPr>
          <a:xfrm>
            <a:off x="803462" y="1109738"/>
            <a:ext cx="2887225" cy="3911423"/>
          </a:xfrm>
          <a:prstGeom prst="rect">
            <a:avLst/>
          </a:prstGeom>
          <a:noFill/>
          <a:ln>
            <a:noFill/>
          </a:ln>
        </p:spPr>
      </p:pic>
      <p:sp>
        <p:nvSpPr>
          <p:cNvPr id="385" name="Google Shape;385;p27"/>
          <p:cNvSpPr txBox="1"/>
          <p:nvPr/>
        </p:nvSpPr>
        <p:spPr>
          <a:xfrm>
            <a:off x="3490075" y="1462400"/>
            <a:ext cx="18783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Supports</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Tray</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Lever</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Drive Wheel</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Free Wheel</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Brake Attachments</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Footplate</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Static Casters</a:t>
            </a:r>
            <a:endParaRPr>
              <a:solidFill>
                <a:srgbClr val="FF0000"/>
              </a:solidFill>
              <a:latin typeface="Source Sans Pro"/>
              <a:ea typeface="Source Sans Pro"/>
              <a:cs typeface="Source Sans Pro"/>
              <a:sym typeface="Source Sans Pro"/>
            </a:endParaRPr>
          </a:p>
          <a:p>
            <a:pPr indent="-317500" lvl="0" marL="457200" rtl="0" algn="l">
              <a:spcBef>
                <a:spcPts val="0"/>
              </a:spcBef>
              <a:spcAft>
                <a:spcPts val="0"/>
              </a:spcAft>
              <a:buClr>
                <a:srgbClr val="FF0000"/>
              </a:buClr>
              <a:buSzPts val="1400"/>
              <a:buFont typeface="Source Sans Pro"/>
              <a:buAutoNum type="arabicPeriod"/>
            </a:pPr>
            <a:r>
              <a:rPr lang="en">
                <a:solidFill>
                  <a:srgbClr val="FF0000"/>
                </a:solidFill>
                <a:latin typeface="Source Sans Pro"/>
                <a:ea typeface="Source Sans Pro"/>
                <a:cs typeface="Source Sans Pro"/>
                <a:sym typeface="Source Sans Pro"/>
              </a:rPr>
              <a:t>Steering Mechanism</a:t>
            </a:r>
            <a:endParaRPr>
              <a:solidFill>
                <a:srgbClr val="FF0000"/>
              </a:solidFill>
              <a:latin typeface="Source Sans Pro"/>
              <a:ea typeface="Source Sans Pro"/>
              <a:cs typeface="Source Sans Pro"/>
              <a:sym typeface="Source Sans Pro"/>
            </a:endParaRPr>
          </a:p>
        </p:txBody>
      </p:sp>
      <p:pic>
        <p:nvPicPr>
          <p:cNvPr id="386" name="Google Shape;386;p27"/>
          <p:cNvPicPr preferRelativeResize="0"/>
          <p:nvPr/>
        </p:nvPicPr>
        <p:blipFill rotWithShape="1">
          <a:blip r:embed="rId4">
            <a:alphaModFix/>
          </a:blip>
          <a:srcRect b="8" l="0" r="0" t="11023"/>
          <a:stretch/>
        </p:blipFill>
        <p:spPr>
          <a:xfrm>
            <a:off x="4987125" y="1252900"/>
            <a:ext cx="4229151" cy="3477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8"/>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92" name="Google Shape;392;p28"/>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393" name="Google Shape;393;p28"/>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394" name="Google Shape;394;p28"/>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395" name="Google Shape;395;p28"/>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396" name="Google Shape;396;p28"/>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397" name="Google Shape;397;p28"/>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398" name="Google Shape;398;p28"/>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399" name="Google Shape;399;p28"/>
          <p:cNvSpPr/>
          <p:nvPr/>
        </p:nvSpPr>
        <p:spPr>
          <a:xfrm>
            <a:off x="803450" y="557750"/>
            <a:ext cx="33645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Full Prototype</a:t>
            </a:r>
            <a:endParaRPr b="1" sz="2400">
              <a:solidFill>
                <a:schemeClr val="dk2"/>
              </a:solidFill>
              <a:latin typeface="Dosis"/>
              <a:ea typeface="Dosis"/>
              <a:cs typeface="Dosis"/>
              <a:sym typeface="Dosis"/>
            </a:endParaRPr>
          </a:p>
        </p:txBody>
      </p:sp>
      <p:pic>
        <p:nvPicPr>
          <p:cNvPr id="400" name="Google Shape;400;p28" title="IMG-4210.mov">
            <a:hlinkClick r:id="rId3"/>
          </p:cNvPr>
          <p:cNvPicPr preferRelativeResize="0"/>
          <p:nvPr/>
        </p:nvPicPr>
        <p:blipFill>
          <a:blip r:embed="rId4">
            <a:alphaModFix/>
          </a:blip>
          <a:stretch>
            <a:fillRect/>
          </a:stretch>
        </p:blipFill>
        <p:spPr>
          <a:xfrm>
            <a:off x="669525" y="1109750"/>
            <a:ext cx="5321400" cy="3991050"/>
          </a:xfrm>
          <a:prstGeom prst="rect">
            <a:avLst/>
          </a:prstGeom>
          <a:noFill/>
          <a:ln>
            <a:noFill/>
          </a:ln>
        </p:spPr>
      </p:pic>
      <p:pic>
        <p:nvPicPr>
          <p:cNvPr id="401" name="Google Shape;401;p28"/>
          <p:cNvPicPr preferRelativeResize="0"/>
          <p:nvPr/>
        </p:nvPicPr>
        <p:blipFill>
          <a:blip r:embed="rId5">
            <a:alphaModFix/>
          </a:blip>
          <a:stretch>
            <a:fillRect/>
          </a:stretch>
        </p:blipFill>
        <p:spPr>
          <a:xfrm>
            <a:off x="6175650" y="1109750"/>
            <a:ext cx="2897196" cy="38629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9"/>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07" name="Google Shape;407;p29"/>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408" name="Google Shape;408;p29"/>
          <p:cNvSpPr/>
          <p:nvPr/>
        </p:nvSpPr>
        <p:spPr>
          <a:xfrm>
            <a:off x="65482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409" name="Google Shape;409;p29"/>
          <p:cNvSpPr/>
          <p:nvPr/>
        </p:nvSpPr>
        <p:spPr>
          <a:xfrm>
            <a:off x="3790036"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410" name="Google Shape;410;p29"/>
          <p:cNvSpPr/>
          <p:nvPr/>
        </p:nvSpPr>
        <p:spPr>
          <a:xfrm>
            <a:off x="5169125" y="0"/>
            <a:ext cx="1379100" cy="483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Risks/Testing</a:t>
            </a:r>
            <a:endParaRPr b="1">
              <a:solidFill>
                <a:schemeClr val="dk2"/>
              </a:solidFill>
              <a:latin typeface="Dosis"/>
              <a:ea typeface="Dosis"/>
              <a:cs typeface="Dosis"/>
              <a:sym typeface="Dosis"/>
            </a:endParaRPr>
          </a:p>
        </p:txBody>
      </p:sp>
      <p:sp>
        <p:nvSpPr>
          <p:cNvPr id="411" name="Google Shape;411;p29"/>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412" name="Google Shape;412;p29"/>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Questions</a:t>
            </a:r>
            <a:endParaRPr b="1">
              <a:solidFill>
                <a:srgbClr val="FFFFFF"/>
              </a:solidFill>
              <a:latin typeface="Dosis"/>
              <a:ea typeface="Dosis"/>
              <a:cs typeface="Dosis"/>
              <a:sym typeface="Dosis"/>
            </a:endParaRPr>
          </a:p>
        </p:txBody>
      </p:sp>
      <p:sp>
        <p:nvSpPr>
          <p:cNvPr id="413" name="Google Shape;413;p29"/>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414" name="Google Shape;414;p29"/>
          <p:cNvSpPr txBox="1"/>
          <p:nvPr>
            <p:ph idx="1" type="body"/>
          </p:nvPr>
        </p:nvSpPr>
        <p:spPr>
          <a:xfrm>
            <a:off x="803450" y="557750"/>
            <a:ext cx="5331600" cy="420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Testing - Components</a:t>
            </a:r>
            <a:endParaRPr b="1">
              <a:solidFill>
                <a:schemeClr val="dk2"/>
              </a:solidFill>
              <a:latin typeface="Dosis"/>
              <a:ea typeface="Dosis"/>
              <a:cs typeface="Dosis"/>
              <a:sym typeface="Dosis"/>
            </a:endParaRPr>
          </a:p>
          <a:p>
            <a:pPr indent="0" lvl="0" marL="457200" rtl="0" algn="l">
              <a:spcBef>
                <a:spcPts val="0"/>
              </a:spcBef>
              <a:spcAft>
                <a:spcPts val="0"/>
              </a:spcAft>
              <a:buNone/>
            </a:pPr>
            <a:r>
              <a:t/>
            </a:r>
            <a:endParaRPr sz="1800"/>
          </a:p>
          <a:p>
            <a:pPr indent="-355600" lvl="0" marL="457200" rtl="0" algn="l">
              <a:lnSpc>
                <a:spcPct val="115000"/>
              </a:lnSpc>
              <a:spcBef>
                <a:spcPts val="0"/>
              </a:spcBef>
              <a:spcAft>
                <a:spcPts val="0"/>
              </a:spcAft>
              <a:buSzPts val="2000"/>
              <a:buChar char="●"/>
            </a:pPr>
            <a:r>
              <a:rPr lang="en" sz="2000"/>
              <a:t>Propulsion Model</a:t>
            </a:r>
            <a:endParaRPr sz="2000"/>
          </a:p>
          <a:p>
            <a:pPr indent="-355600" lvl="1" marL="914400" rtl="0" algn="l">
              <a:lnSpc>
                <a:spcPct val="115000"/>
              </a:lnSpc>
              <a:spcBef>
                <a:spcPts val="0"/>
              </a:spcBef>
              <a:spcAft>
                <a:spcPts val="0"/>
              </a:spcAft>
              <a:buSzPts val="2000"/>
              <a:buChar char="○"/>
            </a:pPr>
            <a:r>
              <a:rPr lang="en" sz="2000"/>
              <a:t>Lego Model indicated </a:t>
            </a:r>
            <a:r>
              <a:rPr b="1" lang="en" sz="2000"/>
              <a:t>&lt;0.58Nm </a:t>
            </a:r>
            <a:r>
              <a:rPr lang="en" sz="2000"/>
              <a:t>motor required for steering w/ 200lbs load.</a:t>
            </a:r>
            <a:endParaRPr sz="2000"/>
          </a:p>
          <a:p>
            <a:pPr indent="-355600" lvl="0" marL="457200" rtl="0" algn="l">
              <a:lnSpc>
                <a:spcPct val="115000"/>
              </a:lnSpc>
              <a:spcBef>
                <a:spcPts val="0"/>
              </a:spcBef>
              <a:spcAft>
                <a:spcPts val="0"/>
              </a:spcAft>
              <a:buSzPts val="2000"/>
              <a:buChar char="●"/>
            </a:pPr>
            <a:r>
              <a:rPr lang="en" sz="2000"/>
              <a:t>Brakes</a:t>
            </a:r>
            <a:endParaRPr sz="2000"/>
          </a:p>
          <a:p>
            <a:pPr indent="-355600" lvl="1" marL="914400" rtl="0" algn="l">
              <a:lnSpc>
                <a:spcPct val="115000"/>
              </a:lnSpc>
              <a:spcBef>
                <a:spcPts val="0"/>
              </a:spcBef>
              <a:spcAft>
                <a:spcPts val="0"/>
              </a:spcAft>
              <a:buSzPts val="2000"/>
              <a:buChar char="○"/>
            </a:pPr>
            <a:r>
              <a:rPr lang="en" sz="2000"/>
              <a:t>Force to brake: </a:t>
            </a:r>
            <a:r>
              <a:rPr b="1" lang="en" sz="2000"/>
              <a:t>&lt;10N (&lt;25N)</a:t>
            </a:r>
            <a:endParaRPr sz="2000"/>
          </a:p>
          <a:p>
            <a:pPr indent="-355600" lvl="0" marL="457200" rtl="0" algn="l">
              <a:lnSpc>
                <a:spcPct val="115000"/>
              </a:lnSpc>
              <a:spcBef>
                <a:spcPts val="0"/>
              </a:spcBef>
              <a:spcAft>
                <a:spcPts val="0"/>
              </a:spcAft>
              <a:buSzPts val="2000"/>
              <a:buChar char="●"/>
            </a:pPr>
            <a:r>
              <a:rPr lang="en" sz="2000"/>
              <a:t>Frame: </a:t>
            </a:r>
            <a:endParaRPr sz="2000"/>
          </a:p>
          <a:p>
            <a:pPr indent="-355600" lvl="1" marL="914400" rtl="0" algn="l">
              <a:lnSpc>
                <a:spcPct val="115000"/>
              </a:lnSpc>
              <a:spcBef>
                <a:spcPts val="0"/>
              </a:spcBef>
              <a:spcAft>
                <a:spcPts val="0"/>
              </a:spcAft>
              <a:buSzPts val="2000"/>
              <a:buChar char="○"/>
            </a:pPr>
            <a:r>
              <a:rPr lang="en" sz="2000"/>
              <a:t>Stability: Better stability than the Rifton</a:t>
            </a:r>
            <a:endParaRPr sz="2000"/>
          </a:p>
          <a:p>
            <a:pPr indent="-355600" lvl="1" marL="914400" rtl="0" algn="l">
              <a:lnSpc>
                <a:spcPct val="115000"/>
              </a:lnSpc>
              <a:spcBef>
                <a:spcPts val="0"/>
              </a:spcBef>
              <a:spcAft>
                <a:spcPts val="0"/>
              </a:spcAft>
              <a:buSzPts val="2000"/>
              <a:buChar char="○"/>
            </a:pPr>
            <a:r>
              <a:rPr lang="en" sz="2000"/>
              <a:t>General load: Can carry </a:t>
            </a:r>
            <a:r>
              <a:rPr b="1" lang="en" sz="2000"/>
              <a:t>200lbs</a:t>
            </a:r>
            <a:endParaRPr b="1" sz="2000"/>
          </a:p>
          <a:p>
            <a:pPr indent="0" lvl="0" marL="0" rtl="0" algn="l">
              <a:spcBef>
                <a:spcPts val="0"/>
              </a:spcBef>
              <a:spcAft>
                <a:spcPts val="0"/>
              </a:spcAft>
              <a:buNone/>
            </a:pPr>
            <a:r>
              <a:t/>
            </a:r>
            <a:endParaRPr b="1" sz="1600">
              <a:solidFill>
                <a:schemeClr val="accent6"/>
              </a:solidFill>
            </a:endParaRPr>
          </a:p>
        </p:txBody>
      </p:sp>
      <p:pic>
        <p:nvPicPr>
          <p:cNvPr id="415" name="Google Shape;415;p29"/>
          <p:cNvPicPr preferRelativeResize="0"/>
          <p:nvPr/>
        </p:nvPicPr>
        <p:blipFill rotWithShape="1">
          <a:blip r:embed="rId3">
            <a:alphaModFix/>
          </a:blip>
          <a:srcRect b="22239" l="0" r="0" t="0"/>
          <a:stretch/>
        </p:blipFill>
        <p:spPr>
          <a:xfrm>
            <a:off x="6548225" y="794025"/>
            <a:ext cx="1830485" cy="2005296"/>
          </a:xfrm>
          <a:prstGeom prst="rect">
            <a:avLst/>
          </a:prstGeom>
          <a:noFill/>
          <a:ln>
            <a:noFill/>
          </a:ln>
        </p:spPr>
      </p:pic>
      <p:sp>
        <p:nvSpPr>
          <p:cNvPr id="416" name="Google Shape;416;p29"/>
          <p:cNvSpPr txBox="1"/>
          <p:nvPr/>
        </p:nvSpPr>
        <p:spPr>
          <a:xfrm>
            <a:off x="6564798" y="2788734"/>
            <a:ext cx="183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Lego Model of Steering Mechanism</a:t>
            </a:r>
            <a:endParaRPr>
              <a:latin typeface="Source Sans Pro"/>
              <a:ea typeface="Source Sans Pro"/>
              <a:cs typeface="Source Sans Pro"/>
              <a:sym typeface="Source Sans Pro"/>
            </a:endParaRPr>
          </a:p>
        </p:txBody>
      </p:sp>
      <p:pic>
        <p:nvPicPr>
          <p:cNvPr id="417" name="Google Shape;417;p29"/>
          <p:cNvPicPr preferRelativeResize="0"/>
          <p:nvPr/>
        </p:nvPicPr>
        <p:blipFill>
          <a:blip r:embed="rId4">
            <a:alphaModFix/>
          </a:blip>
          <a:stretch>
            <a:fillRect/>
          </a:stretch>
        </p:blipFill>
        <p:spPr>
          <a:xfrm rot="3344441">
            <a:off x="6762958" y="3413448"/>
            <a:ext cx="1231759" cy="16728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0"/>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23" name="Google Shape;423;p30"/>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424" name="Google Shape;424;p30"/>
          <p:cNvSpPr/>
          <p:nvPr/>
        </p:nvSpPr>
        <p:spPr>
          <a:xfrm>
            <a:off x="65482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425" name="Google Shape;425;p30"/>
          <p:cNvSpPr/>
          <p:nvPr/>
        </p:nvSpPr>
        <p:spPr>
          <a:xfrm>
            <a:off x="3790036"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426" name="Google Shape;426;p30"/>
          <p:cNvSpPr/>
          <p:nvPr/>
        </p:nvSpPr>
        <p:spPr>
          <a:xfrm>
            <a:off x="5169125" y="0"/>
            <a:ext cx="1379100" cy="483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Risks/Testing</a:t>
            </a:r>
            <a:endParaRPr b="1">
              <a:solidFill>
                <a:schemeClr val="dk2"/>
              </a:solidFill>
              <a:latin typeface="Dosis"/>
              <a:ea typeface="Dosis"/>
              <a:cs typeface="Dosis"/>
              <a:sym typeface="Dosis"/>
            </a:endParaRPr>
          </a:p>
        </p:txBody>
      </p:sp>
      <p:sp>
        <p:nvSpPr>
          <p:cNvPr id="427" name="Google Shape;427;p30"/>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428" name="Google Shape;428;p30"/>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Questions</a:t>
            </a:r>
            <a:endParaRPr b="1">
              <a:solidFill>
                <a:srgbClr val="FFFFFF"/>
              </a:solidFill>
              <a:latin typeface="Dosis"/>
              <a:ea typeface="Dosis"/>
              <a:cs typeface="Dosis"/>
              <a:sym typeface="Dosis"/>
            </a:endParaRPr>
          </a:p>
        </p:txBody>
      </p:sp>
      <p:sp>
        <p:nvSpPr>
          <p:cNvPr id="429" name="Google Shape;429;p30"/>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430" name="Google Shape;430;p30"/>
          <p:cNvSpPr txBox="1"/>
          <p:nvPr>
            <p:ph idx="1" type="body"/>
          </p:nvPr>
        </p:nvSpPr>
        <p:spPr>
          <a:xfrm>
            <a:off x="803450" y="557750"/>
            <a:ext cx="7784400" cy="392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Testing - Full Model Verification</a:t>
            </a:r>
            <a:endParaRPr b="1">
              <a:solidFill>
                <a:schemeClr val="dk2"/>
              </a:solidFill>
              <a:latin typeface="Dosis"/>
              <a:ea typeface="Dosis"/>
              <a:cs typeface="Dosis"/>
              <a:sym typeface="Dosis"/>
            </a:endParaRPr>
          </a:p>
          <a:p>
            <a:pPr indent="0" lvl="0" marL="457200" rtl="0" algn="l">
              <a:spcBef>
                <a:spcPts val="0"/>
              </a:spcBef>
              <a:spcAft>
                <a:spcPts val="0"/>
              </a:spcAft>
              <a:buNone/>
            </a:pPr>
            <a:r>
              <a:t/>
            </a:r>
            <a:endParaRPr sz="1800"/>
          </a:p>
          <a:p>
            <a:pPr indent="-355600" lvl="0" marL="457200" rtl="0" algn="l">
              <a:lnSpc>
                <a:spcPct val="115000"/>
              </a:lnSpc>
              <a:spcBef>
                <a:spcPts val="0"/>
              </a:spcBef>
              <a:spcAft>
                <a:spcPts val="0"/>
              </a:spcAft>
              <a:buSzPts val="2000"/>
              <a:buChar char="●"/>
            </a:pPr>
            <a:r>
              <a:rPr lang="en" sz="2000"/>
              <a:t>Force to Propel</a:t>
            </a:r>
            <a:endParaRPr sz="2000"/>
          </a:p>
          <a:p>
            <a:pPr indent="-355600" lvl="1" marL="914400" rtl="0" algn="l">
              <a:lnSpc>
                <a:spcPct val="115000"/>
              </a:lnSpc>
              <a:spcBef>
                <a:spcPts val="0"/>
              </a:spcBef>
              <a:spcAft>
                <a:spcPts val="0"/>
              </a:spcAft>
              <a:buSzPts val="2000"/>
              <a:buChar char="○"/>
            </a:pPr>
            <a:r>
              <a:rPr lang="en" sz="2000"/>
              <a:t>Requires &lt;</a:t>
            </a:r>
            <a:r>
              <a:rPr b="1" lang="en" sz="2000"/>
              <a:t>10N</a:t>
            </a:r>
            <a:r>
              <a:rPr lang="en" sz="2000"/>
              <a:t> to propel (</a:t>
            </a:r>
            <a:r>
              <a:rPr b="1" lang="en" sz="2000"/>
              <a:t>&lt;25N</a:t>
            </a:r>
            <a:r>
              <a:rPr lang="en" sz="2000"/>
              <a:t>)</a:t>
            </a:r>
            <a:endParaRPr sz="2000"/>
          </a:p>
          <a:p>
            <a:pPr indent="-355600" lvl="0" marL="457200" rtl="0" algn="l">
              <a:lnSpc>
                <a:spcPct val="115000"/>
              </a:lnSpc>
              <a:spcBef>
                <a:spcPts val="0"/>
              </a:spcBef>
              <a:spcAft>
                <a:spcPts val="0"/>
              </a:spcAft>
              <a:buSzPts val="2000"/>
              <a:buChar char="●"/>
            </a:pPr>
            <a:r>
              <a:rPr lang="en" sz="2000"/>
              <a:t>Turning Radius</a:t>
            </a:r>
            <a:endParaRPr sz="2000"/>
          </a:p>
          <a:p>
            <a:pPr indent="-355600" lvl="1" marL="914400" rtl="0" algn="l">
              <a:lnSpc>
                <a:spcPct val="115000"/>
              </a:lnSpc>
              <a:spcBef>
                <a:spcPts val="0"/>
              </a:spcBef>
              <a:spcAft>
                <a:spcPts val="0"/>
              </a:spcAft>
              <a:buSzPts val="2000"/>
              <a:buChar char="○"/>
            </a:pPr>
            <a:r>
              <a:rPr lang="en" sz="2000"/>
              <a:t>Radius: </a:t>
            </a:r>
            <a:r>
              <a:rPr b="1" lang="en" sz="2000"/>
              <a:t>40” (Above desired limit)</a:t>
            </a:r>
            <a:endParaRPr sz="2000"/>
          </a:p>
          <a:p>
            <a:pPr indent="-355600" lvl="0" marL="457200" rtl="0" algn="l">
              <a:lnSpc>
                <a:spcPct val="115000"/>
              </a:lnSpc>
              <a:spcBef>
                <a:spcPts val="0"/>
              </a:spcBef>
              <a:spcAft>
                <a:spcPts val="0"/>
              </a:spcAft>
              <a:buSzPts val="2000"/>
              <a:buChar char="●"/>
            </a:pPr>
            <a:r>
              <a:rPr lang="en" sz="2000"/>
              <a:t>Braking Distance</a:t>
            </a:r>
            <a:endParaRPr sz="2000"/>
          </a:p>
          <a:p>
            <a:pPr indent="-355600" lvl="1" marL="914400" rtl="0" algn="l">
              <a:lnSpc>
                <a:spcPct val="115000"/>
              </a:lnSpc>
              <a:spcBef>
                <a:spcPts val="0"/>
              </a:spcBef>
              <a:spcAft>
                <a:spcPts val="0"/>
              </a:spcAft>
              <a:buSzPts val="2000"/>
              <a:buChar char="○"/>
            </a:pPr>
            <a:r>
              <a:rPr b="1" lang="en" sz="2000"/>
              <a:t>&gt;0.01</a:t>
            </a:r>
            <a:r>
              <a:rPr lang="en" sz="2000"/>
              <a:t>m, due to weight</a:t>
            </a:r>
            <a:endParaRPr sz="2000"/>
          </a:p>
          <a:p>
            <a:pPr indent="0" lvl="0" marL="0" rtl="0" algn="l">
              <a:spcBef>
                <a:spcPts val="0"/>
              </a:spcBef>
              <a:spcAft>
                <a:spcPts val="0"/>
              </a:spcAft>
              <a:buNone/>
            </a:pPr>
            <a:r>
              <a:t/>
            </a:r>
            <a:endParaRPr b="1" sz="1600">
              <a:solidFill>
                <a:schemeClr val="accent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1"/>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36" name="Google Shape;436;p31"/>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437" name="Google Shape;437;p31"/>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438" name="Google Shape;438;p31"/>
          <p:cNvSpPr/>
          <p:nvPr/>
        </p:nvSpPr>
        <p:spPr>
          <a:xfrm>
            <a:off x="7806025" y="0"/>
            <a:ext cx="1338000" cy="483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Questions</a:t>
            </a:r>
            <a:endParaRPr b="1">
              <a:solidFill>
                <a:schemeClr val="dk2"/>
              </a:solidFill>
              <a:latin typeface="Dosis"/>
              <a:ea typeface="Dosis"/>
              <a:cs typeface="Dosis"/>
              <a:sym typeface="Dosis"/>
            </a:endParaRPr>
          </a:p>
        </p:txBody>
      </p:sp>
      <p:sp>
        <p:nvSpPr>
          <p:cNvPr id="439" name="Google Shape;439;p31"/>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440" name="Google Shape;440;p31"/>
          <p:cNvSpPr/>
          <p:nvPr/>
        </p:nvSpPr>
        <p:spPr>
          <a:xfrm>
            <a:off x="3790036"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441" name="Google Shape;441;p31"/>
          <p:cNvSpPr/>
          <p:nvPr/>
        </p:nvSpPr>
        <p:spPr>
          <a:xfrm>
            <a:off x="51691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442" name="Google Shape;442;p31"/>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443" name="Google Shape;443;p31"/>
          <p:cNvSpPr/>
          <p:nvPr/>
        </p:nvSpPr>
        <p:spPr>
          <a:xfrm>
            <a:off x="7806025" y="0"/>
            <a:ext cx="1338000" cy="48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Questions</a:t>
            </a:r>
            <a:endParaRPr b="1">
              <a:solidFill>
                <a:schemeClr val="dk2"/>
              </a:solidFill>
              <a:latin typeface="Dosis"/>
              <a:ea typeface="Dosis"/>
              <a:cs typeface="Dosis"/>
              <a:sym typeface="Dosis"/>
            </a:endParaRPr>
          </a:p>
        </p:txBody>
      </p:sp>
      <p:sp>
        <p:nvSpPr>
          <p:cNvPr id="444" name="Google Shape;444;p31"/>
          <p:cNvSpPr/>
          <p:nvPr/>
        </p:nvSpPr>
        <p:spPr>
          <a:xfrm>
            <a:off x="65482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Action Plan</a:t>
            </a:r>
            <a:endParaRPr b="1">
              <a:solidFill>
                <a:schemeClr val="lt1"/>
              </a:solidFill>
              <a:latin typeface="Dosis"/>
              <a:ea typeface="Dosis"/>
              <a:cs typeface="Dosis"/>
              <a:sym typeface="Dosis"/>
            </a:endParaRPr>
          </a:p>
        </p:txBody>
      </p:sp>
      <p:sp>
        <p:nvSpPr>
          <p:cNvPr id="445" name="Google Shape;445;p31"/>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446" name="Google Shape;446;p31"/>
          <p:cNvSpPr txBox="1"/>
          <p:nvPr>
            <p:ph idx="1" type="body"/>
          </p:nvPr>
        </p:nvSpPr>
        <p:spPr>
          <a:xfrm>
            <a:off x="806375" y="554725"/>
            <a:ext cx="2214000" cy="5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Project Timeline</a:t>
            </a:r>
            <a:endParaRPr b="1" sz="1500">
              <a:solidFill>
                <a:schemeClr val="dk2"/>
              </a:solidFill>
              <a:latin typeface="Dosis"/>
              <a:ea typeface="Dosis"/>
              <a:cs typeface="Dosis"/>
              <a:sym typeface="Dosis"/>
            </a:endParaRPr>
          </a:p>
          <a:p>
            <a:pPr indent="0" lvl="0" marL="0" rtl="0" algn="l">
              <a:spcBef>
                <a:spcPts val="0"/>
              </a:spcBef>
              <a:spcAft>
                <a:spcPts val="0"/>
              </a:spcAft>
              <a:buNone/>
            </a:pPr>
            <a:r>
              <a:t/>
            </a:r>
            <a:endParaRPr b="1">
              <a:solidFill>
                <a:schemeClr val="dk2"/>
              </a:solidFill>
              <a:latin typeface="Dosis"/>
              <a:ea typeface="Dosis"/>
              <a:cs typeface="Dosis"/>
              <a:sym typeface="Dosis"/>
            </a:endParaRPr>
          </a:p>
          <a:p>
            <a:pPr indent="0" lvl="0" marL="0" rtl="0" algn="l">
              <a:spcBef>
                <a:spcPts val="0"/>
              </a:spcBef>
              <a:spcAft>
                <a:spcPts val="0"/>
              </a:spcAft>
              <a:buNone/>
            </a:pPr>
            <a:r>
              <a:t/>
            </a:r>
            <a:endParaRPr b="1">
              <a:solidFill>
                <a:schemeClr val="dk2"/>
              </a:solidFill>
              <a:latin typeface="Dosis"/>
              <a:ea typeface="Dosis"/>
              <a:cs typeface="Dosis"/>
              <a:sym typeface="Dosis"/>
            </a:endParaRPr>
          </a:p>
          <a:p>
            <a:pPr indent="0" lvl="0" marL="0" rtl="0" algn="l">
              <a:spcBef>
                <a:spcPts val="0"/>
              </a:spcBef>
              <a:spcAft>
                <a:spcPts val="0"/>
              </a:spcAft>
              <a:buNone/>
            </a:pPr>
            <a:r>
              <a:t/>
            </a:r>
            <a:endParaRPr b="1" sz="1100">
              <a:solidFill>
                <a:schemeClr val="dk2"/>
              </a:solidFill>
              <a:latin typeface="Dosis"/>
              <a:ea typeface="Dosis"/>
              <a:cs typeface="Dosis"/>
              <a:sym typeface="Dosis"/>
            </a:endParaRPr>
          </a:p>
          <a:p>
            <a:pPr indent="457200" lvl="0" marL="0" rtl="0" algn="l">
              <a:spcBef>
                <a:spcPts val="0"/>
              </a:spcBef>
              <a:spcAft>
                <a:spcPts val="0"/>
              </a:spcAft>
              <a:buNone/>
            </a:pPr>
            <a:r>
              <a:t/>
            </a:r>
            <a:endParaRPr b="1" sz="2000">
              <a:solidFill>
                <a:srgbClr val="000000"/>
              </a:solidFill>
            </a:endParaRPr>
          </a:p>
          <a:p>
            <a:pPr indent="0" lvl="0" marL="457200" rtl="0" algn="l">
              <a:spcBef>
                <a:spcPts val="600"/>
              </a:spcBef>
              <a:spcAft>
                <a:spcPts val="0"/>
              </a:spcAft>
              <a:buNone/>
            </a:pPr>
            <a:r>
              <a:t/>
            </a:r>
            <a:endParaRPr sz="2000"/>
          </a:p>
        </p:txBody>
      </p:sp>
      <p:pic>
        <p:nvPicPr>
          <p:cNvPr id="447" name="Google Shape;447;p31"/>
          <p:cNvPicPr preferRelativeResize="0"/>
          <p:nvPr/>
        </p:nvPicPr>
        <p:blipFill>
          <a:blip r:embed="rId3">
            <a:alphaModFix/>
          </a:blip>
          <a:stretch>
            <a:fillRect/>
          </a:stretch>
        </p:blipFill>
        <p:spPr>
          <a:xfrm>
            <a:off x="3320525" y="1508086"/>
            <a:ext cx="1379100" cy="2053286"/>
          </a:xfrm>
          <a:prstGeom prst="rect">
            <a:avLst/>
          </a:prstGeom>
          <a:noFill/>
          <a:ln>
            <a:noFill/>
          </a:ln>
        </p:spPr>
      </p:pic>
      <p:sp>
        <p:nvSpPr>
          <p:cNvPr id="448" name="Google Shape;448;p31"/>
          <p:cNvSpPr txBox="1"/>
          <p:nvPr/>
        </p:nvSpPr>
        <p:spPr>
          <a:xfrm>
            <a:off x="8594125" y="1942050"/>
            <a:ext cx="6198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500">
                <a:solidFill>
                  <a:schemeClr val="dk2"/>
                </a:solidFill>
                <a:latin typeface="Source Sans Pro"/>
                <a:ea typeface="Source Sans Pro"/>
                <a:cs typeface="Source Sans Pro"/>
                <a:sym typeface="Source Sans Pro"/>
              </a:rPr>
              <a:t>?</a:t>
            </a:r>
            <a:endParaRPr b="1" sz="6500">
              <a:solidFill>
                <a:schemeClr val="dk2"/>
              </a:solidFill>
              <a:latin typeface="Source Sans Pro"/>
              <a:ea typeface="Source Sans Pro"/>
              <a:cs typeface="Source Sans Pro"/>
              <a:sym typeface="Source Sans Pro"/>
            </a:endParaRPr>
          </a:p>
        </p:txBody>
      </p:sp>
      <p:sp>
        <p:nvSpPr>
          <p:cNvPr id="449" name="Google Shape;449;p31"/>
          <p:cNvSpPr/>
          <p:nvPr/>
        </p:nvSpPr>
        <p:spPr>
          <a:xfrm>
            <a:off x="4842225" y="2626100"/>
            <a:ext cx="1079700" cy="73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Component testing</a:t>
            </a:r>
            <a:endParaRPr sz="1000">
              <a:solidFill>
                <a:srgbClr val="FFFFFF"/>
              </a:solidFill>
            </a:endParaRPr>
          </a:p>
        </p:txBody>
      </p:sp>
      <p:sp>
        <p:nvSpPr>
          <p:cNvPr id="450" name="Google Shape;450;p31"/>
          <p:cNvSpPr/>
          <p:nvPr/>
        </p:nvSpPr>
        <p:spPr>
          <a:xfrm>
            <a:off x="7602675" y="2164950"/>
            <a:ext cx="1015500" cy="73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endParaRPr>
          </a:p>
        </p:txBody>
      </p:sp>
      <p:sp>
        <p:nvSpPr>
          <p:cNvPr id="451" name="Google Shape;451;p31"/>
          <p:cNvSpPr/>
          <p:nvPr/>
        </p:nvSpPr>
        <p:spPr>
          <a:xfrm>
            <a:off x="4842225" y="1646850"/>
            <a:ext cx="1079700" cy="73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Prototyping</a:t>
            </a:r>
            <a:endParaRPr sz="1000">
              <a:solidFill>
                <a:srgbClr val="FFFFFF"/>
              </a:solidFill>
            </a:endParaRPr>
          </a:p>
        </p:txBody>
      </p:sp>
      <p:sp>
        <p:nvSpPr>
          <p:cNvPr id="452" name="Google Shape;452;p31"/>
          <p:cNvSpPr/>
          <p:nvPr/>
        </p:nvSpPr>
        <p:spPr>
          <a:xfrm>
            <a:off x="2145888" y="2626550"/>
            <a:ext cx="1079700" cy="73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Customer</a:t>
            </a:r>
            <a:r>
              <a:rPr lang="en" sz="1000">
                <a:solidFill>
                  <a:srgbClr val="FFFFFF"/>
                </a:solidFill>
              </a:rPr>
              <a:t> discovery</a:t>
            </a:r>
            <a:endParaRPr sz="1000">
              <a:solidFill>
                <a:srgbClr val="FFFFFF"/>
              </a:solidFill>
            </a:endParaRPr>
          </a:p>
        </p:txBody>
      </p:sp>
      <p:sp>
        <p:nvSpPr>
          <p:cNvPr id="453" name="Google Shape;453;p31"/>
          <p:cNvSpPr/>
          <p:nvPr/>
        </p:nvSpPr>
        <p:spPr>
          <a:xfrm>
            <a:off x="2145888" y="1647300"/>
            <a:ext cx="1079700" cy="73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Simulations</a:t>
            </a:r>
            <a:endParaRPr sz="1000">
              <a:solidFill>
                <a:srgbClr val="FFFFFF"/>
              </a:solidFill>
            </a:endParaRPr>
          </a:p>
        </p:txBody>
      </p:sp>
      <p:sp>
        <p:nvSpPr>
          <p:cNvPr id="454" name="Google Shape;454;p31"/>
          <p:cNvSpPr/>
          <p:nvPr/>
        </p:nvSpPr>
        <p:spPr>
          <a:xfrm>
            <a:off x="669525" y="3778450"/>
            <a:ext cx="1781100" cy="230400"/>
          </a:xfrm>
          <a:prstGeom prst="rect">
            <a:avLst/>
          </a:prstGeom>
          <a:solidFill>
            <a:srgbClr val="E0F7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Source Sans Pro"/>
                <a:ea typeface="Source Sans Pro"/>
                <a:cs typeface="Source Sans Pro"/>
                <a:sym typeface="Source Sans Pro"/>
              </a:rPr>
              <a:t>Initial Solution</a:t>
            </a:r>
            <a:endParaRPr sz="1300">
              <a:latin typeface="Source Sans Pro"/>
              <a:ea typeface="Source Sans Pro"/>
              <a:cs typeface="Source Sans Pro"/>
              <a:sym typeface="Source Sans Pro"/>
            </a:endParaRPr>
          </a:p>
        </p:txBody>
      </p:sp>
      <p:sp>
        <p:nvSpPr>
          <p:cNvPr id="455" name="Google Shape;455;p31"/>
          <p:cNvSpPr/>
          <p:nvPr/>
        </p:nvSpPr>
        <p:spPr>
          <a:xfrm>
            <a:off x="2450625" y="3778450"/>
            <a:ext cx="2249100" cy="230400"/>
          </a:xfrm>
          <a:prstGeom prst="rect">
            <a:avLst/>
          </a:prstGeom>
          <a:solidFill>
            <a:srgbClr val="0DB7C4">
              <a:alpha val="36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Source Sans Pro"/>
                <a:ea typeface="Source Sans Pro"/>
                <a:cs typeface="Source Sans Pro"/>
                <a:sym typeface="Source Sans Pro"/>
              </a:rPr>
              <a:t>Redesign</a:t>
            </a:r>
            <a:endParaRPr sz="1300">
              <a:latin typeface="Source Sans Pro"/>
              <a:ea typeface="Source Sans Pro"/>
              <a:cs typeface="Source Sans Pro"/>
              <a:sym typeface="Source Sans Pro"/>
            </a:endParaRPr>
          </a:p>
        </p:txBody>
      </p:sp>
      <p:sp>
        <p:nvSpPr>
          <p:cNvPr id="456" name="Google Shape;456;p31"/>
          <p:cNvSpPr/>
          <p:nvPr/>
        </p:nvSpPr>
        <p:spPr>
          <a:xfrm>
            <a:off x="4699725" y="3778450"/>
            <a:ext cx="3180000" cy="230400"/>
          </a:xfrm>
          <a:prstGeom prst="rect">
            <a:avLst/>
          </a:prstGeom>
          <a:solidFill>
            <a:srgbClr val="76D5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Source Sans Pro"/>
                <a:ea typeface="Source Sans Pro"/>
                <a:cs typeface="Source Sans Pro"/>
                <a:sym typeface="Source Sans Pro"/>
              </a:rPr>
              <a:t>Current stage</a:t>
            </a:r>
            <a:endParaRPr sz="1300">
              <a:latin typeface="Source Sans Pro"/>
              <a:ea typeface="Source Sans Pro"/>
              <a:cs typeface="Source Sans Pro"/>
              <a:sym typeface="Source Sans Pro"/>
            </a:endParaRPr>
          </a:p>
        </p:txBody>
      </p:sp>
      <p:sp>
        <p:nvSpPr>
          <p:cNvPr id="457" name="Google Shape;457;p31"/>
          <p:cNvSpPr/>
          <p:nvPr/>
        </p:nvSpPr>
        <p:spPr>
          <a:xfrm>
            <a:off x="7879625" y="3778450"/>
            <a:ext cx="1264500" cy="230400"/>
          </a:xfrm>
          <a:prstGeom prst="rect">
            <a:avLst/>
          </a:prstGeom>
          <a:solidFill>
            <a:srgbClr val="2BBD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Source Sans Pro"/>
                <a:ea typeface="Source Sans Pro"/>
                <a:cs typeface="Source Sans Pro"/>
                <a:sym typeface="Source Sans Pro"/>
              </a:rPr>
              <a:t>Future plans</a:t>
            </a:r>
            <a:endParaRPr sz="1300">
              <a:latin typeface="Source Sans Pro"/>
              <a:ea typeface="Source Sans Pro"/>
              <a:cs typeface="Source Sans Pro"/>
              <a:sym typeface="Source Sans Pro"/>
            </a:endParaRPr>
          </a:p>
        </p:txBody>
      </p:sp>
      <p:pic>
        <p:nvPicPr>
          <p:cNvPr id="458" name="Google Shape;458;p31"/>
          <p:cNvPicPr preferRelativeResize="0"/>
          <p:nvPr/>
        </p:nvPicPr>
        <p:blipFill rotWithShape="1">
          <a:blip r:embed="rId4">
            <a:alphaModFix/>
          </a:blip>
          <a:srcRect b="0" l="2978" r="0" t="0"/>
          <a:stretch/>
        </p:blipFill>
        <p:spPr>
          <a:xfrm>
            <a:off x="717325" y="1614980"/>
            <a:ext cx="1379099" cy="1839498"/>
          </a:xfrm>
          <a:prstGeom prst="rect">
            <a:avLst/>
          </a:prstGeom>
          <a:noFill/>
          <a:ln>
            <a:noFill/>
          </a:ln>
        </p:spPr>
      </p:pic>
      <p:pic>
        <p:nvPicPr>
          <p:cNvPr id="459" name="Google Shape;459;p31"/>
          <p:cNvPicPr preferRelativeResize="0"/>
          <p:nvPr/>
        </p:nvPicPr>
        <p:blipFill rotWithShape="1">
          <a:blip r:embed="rId5">
            <a:alphaModFix/>
          </a:blip>
          <a:srcRect b="7053" l="12165" r="19219" t="5103"/>
          <a:stretch/>
        </p:blipFill>
        <p:spPr>
          <a:xfrm>
            <a:off x="6093300" y="1306019"/>
            <a:ext cx="1337998" cy="23258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idx="1" type="body"/>
          </p:nvPr>
        </p:nvSpPr>
        <p:spPr>
          <a:xfrm>
            <a:off x="806375" y="554725"/>
            <a:ext cx="7951800" cy="451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Background</a:t>
            </a:r>
            <a:endParaRPr b="1" sz="1100">
              <a:solidFill>
                <a:schemeClr val="dk2"/>
              </a:solidFill>
              <a:latin typeface="Dosis"/>
              <a:ea typeface="Dosis"/>
              <a:cs typeface="Dosis"/>
              <a:sym typeface="Dosis"/>
            </a:endParaRPr>
          </a:p>
          <a:p>
            <a:pPr indent="-355600" lvl="0" marL="457200" rtl="0" algn="l">
              <a:spcBef>
                <a:spcPts val="600"/>
              </a:spcBef>
              <a:spcAft>
                <a:spcPts val="0"/>
              </a:spcAft>
              <a:buSzPts val="2000"/>
              <a:buFont typeface="Roboto Condensed Light"/>
              <a:buChar char="●"/>
            </a:pPr>
            <a:r>
              <a:rPr b="1" lang="en" sz="2000"/>
              <a:t>4000</a:t>
            </a:r>
            <a:r>
              <a:rPr b="1" lang="en" sz="2000"/>
              <a:t> children with hemiplegia and GMFCS Level IV</a:t>
            </a:r>
            <a:r>
              <a:rPr lang="en" sz="2000"/>
              <a:t>, </a:t>
            </a:r>
            <a:endParaRPr sz="2000"/>
          </a:p>
          <a:p>
            <a:pPr indent="0" lvl="0" marL="457200" rtl="0" algn="l">
              <a:spcBef>
                <a:spcPts val="0"/>
              </a:spcBef>
              <a:spcAft>
                <a:spcPts val="0"/>
              </a:spcAft>
              <a:buNone/>
            </a:pPr>
            <a:r>
              <a:rPr lang="en" sz="1600"/>
              <a:t>causes include cerebral palsy or traumatic brain injury</a:t>
            </a:r>
            <a:endParaRPr b="1" sz="600"/>
          </a:p>
          <a:p>
            <a:pPr indent="-342900" lvl="0" marL="457200" rtl="0" algn="l">
              <a:spcBef>
                <a:spcPts val="1000"/>
              </a:spcBef>
              <a:spcAft>
                <a:spcPts val="0"/>
              </a:spcAft>
              <a:buSzPts val="1800"/>
              <a:buFont typeface="Roboto Condensed Light"/>
              <a:buChar char="●"/>
            </a:pPr>
            <a:r>
              <a:rPr lang="en" sz="1800"/>
              <a:t>Consequences of prolonged sitting:</a:t>
            </a:r>
            <a:endParaRPr sz="1800"/>
          </a:p>
          <a:p>
            <a:pPr indent="-387350" lvl="1" marL="742950" rtl="0" algn="l">
              <a:spcBef>
                <a:spcPts val="0"/>
              </a:spcBef>
              <a:spcAft>
                <a:spcPts val="0"/>
              </a:spcAft>
              <a:buSzPts val="1600"/>
              <a:buFont typeface="Source Sans Pro"/>
              <a:buChar char="○"/>
            </a:pPr>
            <a:r>
              <a:rPr lang="en" sz="1600"/>
              <a:t>Respiratory, circulatory, muscular, and gastrointestinal issues</a:t>
            </a:r>
            <a:endParaRPr sz="1600"/>
          </a:p>
          <a:p>
            <a:pPr indent="-387350" lvl="1" marL="742950" rtl="0" algn="l">
              <a:spcBef>
                <a:spcPts val="0"/>
              </a:spcBef>
              <a:spcAft>
                <a:spcPts val="0"/>
              </a:spcAft>
              <a:buSzPts val="1600"/>
              <a:buFont typeface="Source Sans Pro"/>
              <a:buChar char="○"/>
            </a:pPr>
            <a:r>
              <a:rPr lang="en" sz="1600"/>
              <a:t>Exposed to social stigma, depression, and anxiety</a:t>
            </a:r>
            <a:endParaRPr sz="2000"/>
          </a:p>
          <a:p>
            <a:pPr indent="-387350" lvl="1" marL="742950" rtl="0" algn="l">
              <a:spcBef>
                <a:spcPts val="0"/>
              </a:spcBef>
              <a:spcAft>
                <a:spcPts val="0"/>
              </a:spcAft>
              <a:buSzPts val="1600"/>
              <a:buFont typeface="Source Sans Pro"/>
              <a:buChar char="○"/>
            </a:pPr>
            <a:r>
              <a:rPr lang="en" sz="1600"/>
              <a:t>Loss of independence</a:t>
            </a:r>
            <a:endParaRPr sz="1600"/>
          </a:p>
          <a:p>
            <a:pPr indent="-266700" lvl="0" marL="342900" rtl="0" algn="l">
              <a:spcBef>
                <a:spcPts val="0"/>
              </a:spcBef>
              <a:spcAft>
                <a:spcPts val="0"/>
              </a:spcAft>
              <a:buSzPts val="1800"/>
              <a:buFont typeface="Roboto Condensed"/>
              <a:buChar char="●"/>
            </a:pPr>
            <a:r>
              <a:rPr lang="en" sz="1800"/>
              <a:t>Issues with </a:t>
            </a:r>
            <a:r>
              <a:rPr b="1" lang="en" sz="1800"/>
              <a:t>current mobile standers</a:t>
            </a:r>
            <a:r>
              <a:rPr lang="en" sz="1800"/>
              <a:t>:</a:t>
            </a:r>
            <a:endParaRPr sz="1800"/>
          </a:p>
          <a:p>
            <a:pPr indent="-387350" lvl="1" marL="742950" rtl="0" algn="l">
              <a:spcBef>
                <a:spcPts val="0"/>
              </a:spcBef>
              <a:spcAft>
                <a:spcPts val="0"/>
              </a:spcAft>
              <a:buSzPts val="1600"/>
              <a:buFont typeface="Roboto Condensed Light"/>
              <a:buChar char="○"/>
            </a:pPr>
            <a:r>
              <a:rPr lang="en" sz="1600"/>
              <a:t>Motorized standing wheelchairs: expensive, unreliable, </a:t>
            </a:r>
            <a:endParaRPr sz="1600"/>
          </a:p>
          <a:p>
            <a:pPr indent="0" lvl="0" marL="742950" rtl="0" algn="l">
              <a:spcBef>
                <a:spcPts val="0"/>
              </a:spcBef>
              <a:spcAft>
                <a:spcPts val="0"/>
              </a:spcAft>
              <a:buNone/>
            </a:pPr>
            <a:r>
              <a:rPr lang="en" sz="1600"/>
              <a:t>only passive engagement</a:t>
            </a:r>
            <a:endParaRPr sz="1600"/>
          </a:p>
          <a:p>
            <a:pPr indent="-387350" lvl="1" marL="742950" rtl="0" algn="l">
              <a:spcBef>
                <a:spcPts val="0"/>
              </a:spcBef>
              <a:spcAft>
                <a:spcPts val="0"/>
              </a:spcAft>
              <a:buSzPts val="1600"/>
              <a:buFont typeface="Roboto Condensed Light"/>
              <a:buChar char="○"/>
            </a:pPr>
            <a:r>
              <a:rPr lang="en" sz="1600"/>
              <a:t>Mechanical standers: require the use of two arms</a:t>
            </a:r>
            <a:endParaRPr sz="1600"/>
          </a:p>
          <a:p>
            <a:pPr indent="0" lvl="0" marL="0" rtl="0" algn="l">
              <a:lnSpc>
                <a:spcPct val="80000"/>
              </a:lnSpc>
              <a:spcBef>
                <a:spcPts val="0"/>
              </a:spcBef>
              <a:spcAft>
                <a:spcPts val="0"/>
              </a:spcAft>
              <a:buNone/>
            </a:pPr>
            <a:r>
              <a:t/>
            </a:r>
            <a:endParaRPr sz="1600"/>
          </a:p>
          <a:p>
            <a:pPr indent="0" lvl="0" marL="0" rtl="0" algn="l">
              <a:spcBef>
                <a:spcPts val="0"/>
              </a:spcBef>
              <a:spcAft>
                <a:spcPts val="0"/>
              </a:spcAft>
              <a:buNone/>
            </a:pPr>
            <a:r>
              <a:rPr lang="en" sz="1600"/>
              <a:t>Need Statement:</a:t>
            </a:r>
            <a:endParaRPr sz="1600"/>
          </a:p>
          <a:p>
            <a:pPr indent="0" lvl="0" marL="0" rtl="0" algn="l">
              <a:spcBef>
                <a:spcPts val="0"/>
              </a:spcBef>
              <a:spcAft>
                <a:spcPts val="0"/>
              </a:spcAft>
              <a:buNone/>
            </a:pPr>
            <a:r>
              <a:rPr lang="en" sz="1600"/>
              <a:t>“</a:t>
            </a:r>
            <a:r>
              <a:rPr b="1" lang="en" sz="1600"/>
              <a:t>Pediatric cerebral palsy patients with a GMFCS level of IV and one impaired arm need an affordable means of independent standing mobility in order to improve their physical and social health and development.</a:t>
            </a:r>
            <a:r>
              <a:rPr lang="en" sz="1600"/>
              <a:t>”</a:t>
            </a:r>
            <a:endParaRPr sz="1600"/>
          </a:p>
          <a:p>
            <a:pPr indent="0" lvl="0" marL="0" rtl="0" algn="l">
              <a:spcBef>
                <a:spcPts val="0"/>
              </a:spcBef>
              <a:spcAft>
                <a:spcPts val="0"/>
              </a:spcAft>
              <a:buNone/>
            </a:pPr>
            <a:r>
              <a:t/>
            </a:r>
            <a:endParaRPr sz="1600"/>
          </a:p>
          <a:p>
            <a:pPr indent="0" lvl="0" marL="457200" rtl="0" algn="l">
              <a:spcBef>
                <a:spcPts val="600"/>
              </a:spcBef>
              <a:spcAft>
                <a:spcPts val="0"/>
              </a:spcAft>
              <a:buNone/>
            </a:pPr>
            <a:r>
              <a:t/>
            </a:r>
            <a:endParaRPr sz="2000"/>
          </a:p>
        </p:txBody>
      </p:sp>
      <p:sp>
        <p:nvSpPr>
          <p:cNvPr id="80" name="Google Shape;80;p14"/>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1" name="Google Shape;81;p14"/>
          <p:cNvSpPr/>
          <p:nvPr/>
        </p:nvSpPr>
        <p:spPr>
          <a:xfrm>
            <a:off x="669550" y="0"/>
            <a:ext cx="1546800" cy="48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Background and Opportunity</a:t>
            </a:r>
            <a:endParaRPr b="1">
              <a:solidFill>
                <a:schemeClr val="dk2"/>
              </a:solidFill>
              <a:latin typeface="Dosis"/>
              <a:ea typeface="Dosis"/>
              <a:cs typeface="Dosis"/>
              <a:sym typeface="Dosis"/>
            </a:endParaRPr>
          </a:p>
        </p:txBody>
      </p:sp>
      <p:sp>
        <p:nvSpPr>
          <p:cNvPr id="82" name="Google Shape;82;p14"/>
          <p:cNvSpPr/>
          <p:nvPr/>
        </p:nvSpPr>
        <p:spPr>
          <a:xfrm>
            <a:off x="6548150"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83" name="Google Shape;83;p14"/>
          <p:cNvSpPr/>
          <p:nvPr/>
        </p:nvSpPr>
        <p:spPr>
          <a:xfrm>
            <a:off x="3789961"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84" name="Google Shape;84;p14"/>
          <p:cNvSpPr/>
          <p:nvPr/>
        </p:nvSpPr>
        <p:spPr>
          <a:xfrm>
            <a:off x="5169050"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85" name="Google Shape;85;p14"/>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86" name="Google Shape;86;p14"/>
          <p:cNvSpPr/>
          <p:nvPr/>
        </p:nvSpPr>
        <p:spPr>
          <a:xfrm>
            <a:off x="7806050"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Questions</a:t>
            </a:r>
            <a:endParaRPr b="1">
              <a:solidFill>
                <a:srgbClr val="FFFFFF"/>
              </a:solidFill>
              <a:latin typeface="Dosis"/>
              <a:ea typeface="Dosis"/>
              <a:cs typeface="Dosis"/>
              <a:sym typeface="Dosis"/>
            </a:endParaRPr>
          </a:p>
        </p:txBody>
      </p:sp>
      <p:pic>
        <p:nvPicPr>
          <p:cNvPr id="87" name="Google Shape;87;p14"/>
          <p:cNvPicPr preferRelativeResize="0"/>
          <p:nvPr/>
        </p:nvPicPr>
        <p:blipFill rotWithShape="1">
          <a:blip r:embed="rId3">
            <a:alphaModFix/>
          </a:blip>
          <a:srcRect b="52759" l="0" r="43690" t="4761"/>
          <a:stretch/>
        </p:blipFill>
        <p:spPr>
          <a:xfrm>
            <a:off x="7030075" y="806800"/>
            <a:ext cx="1985851" cy="1007875"/>
          </a:xfrm>
          <a:prstGeom prst="rect">
            <a:avLst/>
          </a:prstGeom>
          <a:noFill/>
          <a:ln>
            <a:noFill/>
          </a:ln>
        </p:spPr>
      </p:pic>
      <p:sp>
        <p:nvSpPr>
          <p:cNvPr id="88" name="Google Shape;88;p14"/>
          <p:cNvSpPr txBox="1"/>
          <p:nvPr/>
        </p:nvSpPr>
        <p:spPr>
          <a:xfrm>
            <a:off x="6624338" y="1738475"/>
            <a:ext cx="2530800" cy="37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Roboto Condensed"/>
                <a:ea typeface="Roboto Condensed"/>
                <a:cs typeface="Roboto Condensed"/>
                <a:sym typeface="Roboto Condensed"/>
              </a:rPr>
              <a:t>GMFCS Level IV Mobility Options</a:t>
            </a:r>
            <a:endParaRPr b="1">
              <a:solidFill>
                <a:schemeClr val="dk2"/>
              </a:solidFill>
              <a:latin typeface="Roboto Condensed"/>
              <a:ea typeface="Roboto Condensed"/>
              <a:cs typeface="Roboto Condensed"/>
              <a:sym typeface="Roboto Condensed"/>
            </a:endParaRPr>
          </a:p>
        </p:txBody>
      </p:sp>
      <p:pic>
        <p:nvPicPr>
          <p:cNvPr id="89" name="Google Shape;89;p14"/>
          <p:cNvPicPr preferRelativeResize="0"/>
          <p:nvPr/>
        </p:nvPicPr>
        <p:blipFill>
          <a:blip r:embed="rId4">
            <a:alphaModFix/>
          </a:blip>
          <a:stretch>
            <a:fillRect/>
          </a:stretch>
        </p:blipFill>
        <p:spPr>
          <a:xfrm>
            <a:off x="6964600" y="2272600"/>
            <a:ext cx="1985850" cy="1985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63" name="Shape 463"/>
        <p:cNvGrpSpPr/>
        <p:nvPr/>
      </p:nvGrpSpPr>
      <p:grpSpPr>
        <a:xfrm>
          <a:off x="0" y="0"/>
          <a:ext cx="0" cy="0"/>
          <a:chOff x="0" y="0"/>
          <a:chExt cx="0" cy="0"/>
        </a:xfrm>
      </p:grpSpPr>
      <p:sp>
        <p:nvSpPr>
          <p:cNvPr id="464" name="Google Shape;464;p3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32"/>
          <p:cNvSpPr txBox="1"/>
          <p:nvPr>
            <p:ph idx="1" type="subTitle"/>
          </p:nvPr>
        </p:nvSpPr>
        <p:spPr>
          <a:xfrm>
            <a:off x="86150" y="744575"/>
            <a:ext cx="9051000" cy="39666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4000">
                <a:solidFill>
                  <a:srgbClr val="FFFFFF"/>
                </a:solidFill>
              </a:rPr>
              <a:t>Thank You</a:t>
            </a:r>
            <a:endParaRPr sz="4000">
              <a:solidFill>
                <a:srgbClr val="FFFFFF"/>
              </a:solidFill>
            </a:endParaRPr>
          </a:p>
          <a:p>
            <a:pPr indent="0" lvl="0" marL="0" rtl="0" algn="ctr">
              <a:spcBef>
                <a:spcPts val="600"/>
              </a:spcBef>
              <a:spcAft>
                <a:spcPts val="0"/>
              </a:spcAft>
              <a:buNone/>
            </a:pPr>
            <a:br>
              <a:rPr lang="en" sz="2600">
                <a:solidFill>
                  <a:srgbClr val="FFFFFF"/>
                </a:solidFill>
              </a:rPr>
            </a:br>
            <a:r>
              <a:rPr lang="en" sz="2600">
                <a:solidFill>
                  <a:srgbClr val="FFFFFF"/>
                </a:solidFill>
              </a:rPr>
              <a:t>to our clinical mentors: Dr. Suskauer, Mr. Joseph, and Dr. Paul,</a:t>
            </a:r>
            <a:endParaRPr sz="2600">
              <a:solidFill>
                <a:srgbClr val="FFFFFF"/>
              </a:solidFill>
            </a:endParaRPr>
          </a:p>
          <a:p>
            <a:pPr indent="0" lvl="0" marL="0" rtl="0" algn="ctr">
              <a:spcBef>
                <a:spcPts val="600"/>
              </a:spcBef>
              <a:spcAft>
                <a:spcPts val="0"/>
              </a:spcAft>
              <a:buNone/>
            </a:pPr>
            <a:r>
              <a:rPr lang="en" sz="2600">
                <a:solidFill>
                  <a:srgbClr val="FFFFFF"/>
                </a:solidFill>
              </a:rPr>
              <a:t>o</a:t>
            </a:r>
            <a:r>
              <a:rPr lang="en" sz="2600">
                <a:solidFill>
                  <a:srgbClr val="FFFFFF"/>
                </a:solidFill>
              </a:rPr>
              <a:t>ur Design Team faculty: Dr. Miranda and Mr. Benassi,</a:t>
            </a:r>
            <a:endParaRPr sz="2600">
              <a:solidFill>
                <a:srgbClr val="FFFFFF"/>
              </a:solidFill>
            </a:endParaRPr>
          </a:p>
          <a:p>
            <a:pPr indent="0" lvl="0" marL="0" rtl="0" algn="ctr">
              <a:spcBef>
                <a:spcPts val="600"/>
              </a:spcBef>
              <a:spcAft>
                <a:spcPts val="0"/>
              </a:spcAft>
              <a:buNone/>
            </a:pPr>
            <a:r>
              <a:rPr lang="en" sz="2600">
                <a:solidFill>
                  <a:srgbClr val="FFFFFF"/>
                </a:solidFill>
              </a:rPr>
              <a:t>a</a:t>
            </a:r>
            <a:r>
              <a:rPr lang="en" sz="2600">
                <a:solidFill>
                  <a:srgbClr val="FFFFFF"/>
                </a:solidFill>
              </a:rPr>
              <a:t>nd our wonderful TA: Jordan Shuff</a:t>
            </a:r>
            <a:endParaRPr sz="2600">
              <a:solidFill>
                <a:srgbClr val="FFFFFF"/>
              </a:solidFill>
            </a:endParaRPr>
          </a:p>
          <a:p>
            <a:pPr indent="0" lvl="0" marL="0" rtl="0" algn="ctr">
              <a:spcBef>
                <a:spcPts val="600"/>
              </a:spcBef>
              <a:spcAft>
                <a:spcPts val="0"/>
              </a:spcAft>
              <a:buNone/>
            </a:pPr>
            <a:r>
              <a:t/>
            </a:r>
            <a:endParaRPr sz="2600">
              <a:solidFill>
                <a:srgbClr val="FFFFFF"/>
              </a:solidFill>
            </a:endParaRPr>
          </a:p>
          <a:p>
            <a:pPr indent="0" lvl="0" marL="0" rtl="0" algn="ctr">
              <a:spcBef>
                <a:spcPts val="600"/>
              </a:spcBef>
              <a:spcAft>
                <a:spcPts val="0"/>
              </a:spcAft>
              <a:buNone/>
            </a:pPr>
            <a:r>
              <a:rPr lang="en" sz="2600">
                <a:solidFill>
                  <a:srgbClr val="FFFFFF"/>
                </a:solidFill>
              </a:rPr>
              <a:t>f</a:t>
            </a:r>
            <a:r>
              <a:rPr lang="en" sz="2600">
                <a:solidFill>
                  <a:srgbClr val="FFFFFF"/>
                </a:solidFill>
              </a:rPr>
              <a:t>or your continued help and support with our project!</a:t>
            </a:r>
            <a:endParaRPr sz="2600">
              <a:solidFill>
                <a:srgbClr val="FFFFFF"/>
              </a:solidFill>
            </a:endParaRPr>
          </a:p>
        </p:txBody>
      </p:sp>
      <p:sp>
        <p:nvSpPr>
          <p:cNvPr id="466" name="Google Shape;466;p32"/>
          <p:cNvSpPr txBox="1"/>
          <p:nvPr>
            <p:ph idx="12" type="sldNum"/>
          </p:nvPr>
        </p:nvSpPr>
        <p:spPr>
          <a:xfrm>
            <a:off x="8" y="152392"/>
            <a:ext cx="548700" cy="39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5"/>
          <p:cNvSpPr txBox="1"/>
          <p:nvPr>
            <p:ph idx="1" type="body"/>
          </p:nvPr>
        </p:nvSpPr>
        <p:spPr>
          <a:xfrm>
            <a:off x="821925" y="545575"/>
            <a:ext cx="2232900" cy="54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Previous Design</a:t>
            </a:r>
            <a:endParaRPr b="1">
              <a:solidFill>
                <a:schemeClr val="dk2"/>
              </a:solidFill>
              <a:latin typeface="Dosis"/>
              <a:ea typeface="Dosis"/>
              <a:cs typeface="Dosis"/>
              <a:sym typeface="Dosis"/>
            </a:endParaRPr>
          </a:p>
          <a:p>
            <a:pPr indent="0" lvl="0" marL="0" rtl="0" algn="l">
              <a:spcBef>
                <a:spcPts val="0"/>
              </a:spcBef>
              <a:spcAft>
                <a:spcPts val="0"/>
              </a:spcAft>
              <a:buNone/>
            </a:pPr>
            <a:r>
              <a:t/>
            </a:r>
            <a:endParaRPr b="1" sz="1100">
              <a:solidFill>
                <a:schemeClr val="dk2"/>
              </a:solidFill>
              <a:latin typeface="Dosis"/>
              <a:ea typeface="Dosis"/>
              <a:cs typeface="Dosis"/>
              <a:sym typeface="Dosis"/>
            </a:endParaRPr>
          </a:p>
          <a:p>
            <a:pPr indent="457200" lvl="0" marL="0" rtl="0" algn="l">
              <a:spcBef>
                <a:spcPts val="0"/>
              </a:spcBef>
              <a:spcAft>
                <a:spcPts val="0"/>
              </a:spcAft>
              <a:buNone/>
            </a:pPr>
            <a:r>
              <a:t/>
            </a:r>
            <a:endParaRPr b="1" sz="2000">
              <a:solidFill>
                <a:srgbClr val="000000"/>
              </a:solidFill>
            </a:endParaRPr>
          </a:p>
          <a:p>
            <a:pPr indent="0" lvl="0" marL="457200" rtl="0" algn="l">
              <a:spcBef>
                <a:spcPts val="600"/>
              </a:spcBef>
              <a:spcAft>
                <a:spcPts val="0"/>
              </a:spcAft>
              <a:buNone/>
            </a:pPr>
            <a:r>
              <a:t/>
            </a:r>
            <a:endParaRPr sz="2000"/>
          </a:p>
        </p:txBody>
      </p:sp>
      <p:sp>
        <p:nvSpPr>
          <p:cNvPr id="95" name="Google Shape;95;p15"/>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6" name="Google Shape;96;p15"/>
          <p:cNvSpPr/>
          <p:nvPr/>
        </p:nvSpPr>
        <p:spPr>
          <a:xfrm>
            <a:off x="669550" y="0"/>
            <a:ext cx="1546800" cy="483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97" name="Google Shape;97;p15"/>
          <p:cNvSpPr/>
          <p:nvPr/>
        </p:nvSpPr>
        <p:spPr>
          <a:xfrm>
            <a:off x="6548150"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98" name="Google Shape;98;p15"/>
          <p:cNvSpPr/>
          <p:nvPr/>
        </p:nvSpPr>
        <p:spPr>
          <a:xfrm>
            <a:off x="3789961"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99" name="Google Shape;99;p15"/>
          <p:cNvSpPr/>
          <p:nvPr/>
        </p:nvSpPr>
        <p:spPr>
          <a:xfrm>
            <a:off x="5169050"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100" name="Google Shape;100;p15"/>
          <p:cNvSpPr/>
          <p:nvPr/>
        </p:nvSpPr>
        <p:spPr>
          <a:xfrm>
            <a:off x="2216450" y="0"/>
            <a:ext cx="1573500" cy="483600"/>
          </a:xfrm>
          <a:prstGeom prst="rect">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Progress Updates</a:t>
            </a:r>
            <a:endParaRPr b="1">
              <a:solidFill>
                <a:schemeClr val="dk2"/>
              </a:solidFill>
              <a:latin typeface="Dosis"/>
              <a:ea typeface="Dosis"/>
              <a:cs typeface="Dosis"/>
              <a:sym typeface="Dosis"/>
            </a:endParaRPr>
          </a:p>
        </p:txBody>
      </p:sp>
      <p:sp>
        <p:nvSpPr>
          <p:cNvPr id="101" name="Google Shape;101;p15"/>
          <p:cNvSpPr/>
          <p:nvPr/>
        </p:nvSpPr>
        <p:spPr>
          <a:xfrm>
            <a:off x="7806050"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Questions</a:t>
            </a:r>
            <a:endParaRPr b="1">
              <a:solidFill>
                <a:srgbClr val="FFFFFF"/>
              </a:solidFill>
              <a:latin typeface="Dosis"/>
              <a:ea typeface="Dosis"/>
              <a:cs typeface="Dosis"/>
              <a:sym typeface="Dosis"/>
            </a:endParaRPr>
          </a:p>
        </p:txBody>
      </p:sp>
      <p:sp>
        <p:nvSpPr>
          <p:cNvPr id="102" name="Google Shape;102;p15"/>
          <p:cNvSpPr txBox="1"/>
          <p:nvPr>
            <p:ph idx="1" type="body"/>
          </p:nvPr>
        </p:nvSpPr>
        <p:spPr>
          <a:xfrm>
            <a:off x="5884450" y="851925"/>
            <a:ext cx="3460500" cy="1942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Problems:</a:t>
            </a:r>
            <a:endParaRPr sz="2000"/>
          </a:p>
          <a:p>
            <a:pPr indent="-355600" lvl="0" marL="457200" rtl="0" algn="l">
              <a:lnSpc>
                <a:spcPct val="150000"/>
              </a:lnSpc>
              <a:spcBef>
                <a:spcPts val="600"/>
              </a:spcBef>
              <a:spcAft>
                <a:spcPts val="0"/>
              </a:spcAft>
              <a:buSzPts val="2000"/>
              <a:buChar char="●"/>
            </a:pPr>
            <a:r>
              <a:rPr lang="en" sz="2000"/>
              <a:t>No gradual turning</a:t>
            </a:r>
            <a:endParaRPr sz="2000"/>
          </a:p>
          <a:p>
            <a:pPr indent="-355600" lvl="0" marL="457200" rtl="0" algn="l">
              <a:spcBef>
                <a:spcPts val="0"/>
              </a:spcBef>
              <a:spcAft>
                <a:spcPts val="0"/>
              </a:spcAft>
              <a:buSzPts val="2000"/>
              <a:buChar char="●"/>
            </a:pPr>
            <a:r>
              <a:rPr lang="en" sz="2000"/>
              <a:t>Gear slop decreases </a:t>
            </a:r>
            <a:r>
              <a:rPr lang="en" sz="2000"/>
              <a:t>intuitivity</a:t>
            </a:r>
            <a:r>
              <a:rPr lang="en" sz="2000"/>
              <a:t> and mobility </a:t>
            </a:r>
            <a:endParaRPr/>
          </a:p>
        </p:txBody>
      </p:sp>
      <p:pic>
        <p:nvPicPr>
          <p:cNvPr id="103" name="Google Shape;103;p15"/>
          <p:cNvPicPr preferRelativeResize="0"/>
          <p:nvPr/>
        </p:nvPicPr>
        <p:blipFill>
          <a:blip r:embed="rId3">
            <a:alphaModFix/>
          </a:blip>
          <a:stretch>
            <a:fillRect/>
          </a:stretch>
        </p:blipFill>
        <p:spPr>
          <a:xfrm>
            <a:off x="821928" y="1134500"/>
            <a:ext cx="2931393" cy="3793474"/>
          </a:xfrm>
          <a:prstGeom prst="rect">
            <a:avLst/>
          </a:prstGeom>
          <a:noFill/>
          <a:ln>
            <a:noFill/>
          </a:ln>
        </p:spPr>
      </p:pic>
      <p:pic>
        <p:nvPicPr>
          <p:cNvPr id="104" name="Google Shape;104;p15"/>
          <p:cNvPicPr preferRelativeResize="0"/>
          <p:nvPr/>
        </p:nvPicPr>
        <p:blipFill rotWithShape="1">
          <a:blip r:embed="rId4">
            <a:alphaModFix/>
          </a:blip>
          <a:srcRect b="0" l="0" r="0" t="1516"/>
          <a:stretch/>
        </p:blipFill>
        <p:spPr>
          <a:xfrm>
            <a:off x="3651250" y="879876"/>
            <a:ext cx="2098900" cy="1518274"/>
          </a:xfrm>
          <a:prstGeom prst="rect">
            <a:avLst/>
          </a:prstGeom>
          <a:noFill/>
          <a:ln>
            <a:noFill/>
          </a:ln>
        </p:spPr>
      </p:pic>
      <p:pic>
        <p:nvPicPr>
          <p:cNvPr id="105" name="Google Shape;105;p15"/>
          <p:cNvPicPr preferRelativeResize="0"/>
          <p:nvPr/>
        </p:nvPicPr>
        <p:blipFill rotWithShape="1">
          <a:blip r:embed="rId5">
            <a:alphaModFix/>
          </a:blip>
          <a:srcRect b="0" l="28407" r="0" t="0"/>
          <a:stretch/>
        </p:blipFill>
        <p:spPr>
          <a:xfrm>
            <a:off x="4450624" y="2794425"/>
            <a:ext cx="4070675" cy="2002199"/>
          </a:xfrm>
          <a:prstGeom prst="rect">
            <a:avLst/>
          </a:prstGeom>
          <a:noFill/>
          <a:ln>
            <a:noFill/>
          </a:ln>
        </p:spPr>
      </p:pic>
      <p:cxnSp>
        <p:nvCxnSpPr>
          <p:cNvPr id="106" name="Google Shape;106;p15"/>
          <p:cNvCxnSpPr/>
          <p:nvPr/>
        </p:nvCxnSpPr>
        <p:spPr>
          <a:xfrm flipH="1">
            <a:off x="2586500" y="2460550"/>
            <a:ext cx="1527600" cy="7524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6"/>
          <p:cNvSpPr txBox="1"/>
          <p:nvPr>
            <p:ph idx="1" type="body"/>
          </p:nvPr>
        </p:nvSpPr>
        <p:spPr>
          <a:xfrm>
            <a:off x="806375" y="554725"/>
            <a:ext cx="8374200" cy="417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Dosis"/>
                <a:ea typeface="Dosis"/>
                <a:cs typeface="Dosis"/>
                <a:sym typeface="Dosis"/>
              </a:rPr>
              <a:t>Customer Discovery</a:t>
            </a:r>
            <a:endParaRPr b="1" sz="2000">
              <a:solidFill>
                <a:schemeClr val="dk2"/>
              </a:solidFill>
              <a:latin typeface="Dosis"/>
              <a:ea typeface="Dosis"/>
              <a:cs typeface="Dosis"/>
              <a:sym typeface="Dosis"/>
            </a:endParaRPr>
          </a:p>
          <a:p>
            <a:pPr indent="0" lvl="0" marL="0" rtl="0" algn="l">
              <a:spcBef>
                <a:spcPts val="0"/>
              </a:spcBef>
              <a:spcAft>
                <a:spcPts val="0"/>
              </a:spcAft>
              <a:buNone/>
            </a:pPr>
            <a:r>
              <a:t/>
            </a:r>
            <a:endParaRPr b="1" sz="2000">
              <a:solidFill>
                <a:schemeClr val="dk2"/>
              </a:solidFill>
              <a:latin typeface="Dosis"/>
              <a:ea typeface="Dosis"/>
              <a:cs typeface="Dosis"/>
              <a:sym typeface="Dosis"/>
            </a:endParaRPr>
          </a:p>
          <a:p>
            <a:pPr indent="-355600" lvl="0" marL="457200" rtl="0" algn="l">
              <a:spcBef>
                <a:spcPts val="0"/>
              </a:spcBef>
              <a:spcAft>
                <a:spcPts val="0"/>
              </a:spcAft>
              <a:buSzPts val="2000"/>
              <a:buChar char="●"/>
            </a:pPr>
            <a:r>
              <a:rPr lang="en" sz="2000"/>
              <a:t>Spoke with 3 patients &amp; families, 3 physical therapists</a:t>
            </a:r>
            <a:endParaRPr sz="2000"/>
          </a:p>
          <a:p>
            <a:pPr indent="-330200" lvl="1" marL="914400" rtl="0" algn="l">
              <a:spcBef>
                <a:spcPts val="0"/>
              </a:spcBef>
              <a:spcAft>
                <a:spcPts val="0"/>
              </a:spcAft>
              <a:buSzPts val="1600"/>
              <a:buChar char="○"/>
            </a:pPr>
            <a:r>
              <a:rPr lang="en" sz="1600"/>
              <a:t>Typical usage patterns</a:t>
            </a:r>
            <a:endParaRPr sz="1600"/>
          </a:p>
          <a:p>
            <a:pPr indent="-330200" lvl="1" marL="914400" rtl="0" algn="l">
              <a:spcBef>
                <a:spcPts val="0"/>
              </a:spcBef>
              <a:spcAft>
                <a:spcPts val="0"/>
              </a:spcAft>
              <a:buSzPts val="1600"/>
              <a:buChar char="○"/>
            </a:pPr>
            <a:r>
              <a:rPr lang="en" sz="1600"/>
              <a:t>Desired device specifications</a:t>
            </a:r>
            <a:endParaRPr sz="1600"/>
          </a:p>
          <a:p>
            <a:pPr indent="-330200" lvl="1" marL="914400" rtl="0" algn="l">
              <a:spcBef>
                <a:spcPts val="0"/>
              </a:spcBef>
              <a:spcAft>
                <a:spcPts val="0"/>
              </a:spcAft>
              <a:buSzPts val="1600"/>
              <a:buChar char="○"/>
            </a:pPr>
            <a:r>
              <a:rPr lang="en" sz="1600"/>
              <a:t>Feedback on preliminary designs</a:t>
            </a:r>
            <a:endParaRPr sz="1600"/>
          </a:p>
          <a:p>
            <a:pPr indent="-355600" lvl="0" marL="457200" rtl="0" algn="l">
              <a:spcBef>
                <a:spcPts val="1000"/>
              </a:spcBef>
              <a:spcAft>
                <a:spcPts val="0"/>
              </a:spcAft>
              <a:buSzPts val="2000"/>
              <a:buChar char="●"/>
            </a:pPr>
            <a:r>
              <a:rPr lang="en" sz="2000"/>
              <a:t>Key conclusions:</a:t>
            </a:r>
            <a:endParaRPr sz="2000"/>
          </a:p>
          <a:p>
            <a:pPr indent="-330200" lvl="1" marL="914400" rtl="0" algn="l">
              <a:spcBef>
                <a:spcPts val="0"/>
              </a:spcBef>
              <a:spcAft>
                <a:spcPts val="0"/>
              </a:spcAft>
              <a:buSzPts val="1600"/>
              <a:buChar char="○"/>
            </a:pPr>
            <a:r>
              <a:rPr lang="en" sz="1600"/>
              <a:t>Need </a:t>
            </a:r>
            <a:r>
              <a:rPr b="1" lang="en" sz="1600"/>
              <a:t>swiveling + gradual turning</a:t>
            </a:r>
            <a:endParaRPr b="1" sz="1600"/>
          </a:p>
          <a:p>
            <a:pPr indent="-330200" lvl="1" marL="914400" rtl="0" algn="l">
              <a:spcBef>
                <a:spcPts val="0"/>
              </a:spcBef>
              <a:spcAft>
                <a:spcPts val="0"/>
              </a:spcAft>
              <a:buSzPts val="1600"/>
              <a:buChar char="○"/>
            </a:pPr>
            <a:r>
              <a:rPr lang="en" sz="1600"/>
              <a:t>Must be </a:t>
            </a:r>
            <a:r>
              <a:rPr b="1" lang="en" sz="1600"/>
              <a:t>small, lightweight</a:t>
            </a:r>
            <a:endParaRPr b="1" sz="1600"/>
          </a:p>
          <a:p>
            <a:pPr indent="-330200" lvl="1" marL="914400" rtl="0" algn="l">
              <a:spcBef>
                <a:spcPts val="0"/>
              </a:spcBef>
              <a:spcAft>
                <a:spcPts val="0"/>
              </a:spcAft>
              <a:buSzPts val="1600"/>
              <a:buChar char="○"/>
            </a:pPr>
            <a:r>
              <a:rPr lang="en" sz="1600"/>
              <a:t>Must be </a:t>
            </a:r>
            <a:r>
              <a:rPr b="1" lang="en" sz="1600"/>
              <a:t>stable</a:t>
            </a:r>
            <a:endParaRPr b="1" sz="1600"/>
          </a:p>
          <a:p>
            <a:pPr indent="-330200" lvl="1" marL="914400" rtl="0" algn="l">
              <a:spcBef>
                <a:spcPts val="0"/>
              </a:spcBef>
              <a:spcAft>
                <a:spcPts val="0"/>
              </a:spcAft>
              <a:buSzPts val="1600"/>
              <a:buChar char="○"/>
            </a:pPr>
            <a:r>
              <a:rPr b="1" lang="en" sz="1600"/>
              <a:t>Lever</a:t>
            </a:r>
            <a:r>
              <a:rPr lang="en" sz="1600"/>
              <a:t> is intuitive</a:t>
            </a:r>
            <a:endParaRPr sz="1600"/>
          </a:p>
          <a:p>
            <a:pPr indent="-330200" lvl="1" marL="914400" rtl="0" algn="l">
              <a:spcBef>
                <a:spcPts val="0"/>
              </a:spcBef>
              <a:spcAft>
                <a:spcPts val="0"/>
              </a:spcAft>
              <a:buSzPts val="1600"/>
              <a:buChar char="○"/>
            </a:pPr>
            <a:r>
              <a:rPr b="1" lang="en" sz="1600"/>
              <a:t>Electricity</a:t>
            </a:r>
            <a:r>
              <a:rPr lang="en" sz="1600"/>
              <a:t> is not a problem</a:t>
            </a:r>
            <a:endParaRPr sz="16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b="1" sz="1100">
              <a:solidFill>
                <a:schemeClr val="dk2"/>
              </a:solidFill>
              <a:latin typeface="Dosis"/>
              <a:ea typeface="Dosis"/>
              <a:cs typeface="Dosis"/>
              <a:sym typeface="Dosis"/>
            </a:endParaRPr>
          </a:p>
          <a:p>
            <a:pPr indent="457200" lvl="0" marL="0" rtl="0" algn="l">
              <a:spcBef>
                <a:spcPts val="0"/>
              </a:spcBef>
              <a:spcAft>
                <a:spcPts val="0"/>
              </a:spcAft>
              <a:buNone/>
            </a:pPr>
            <a:r>
              <a:t/>
            </a:r>
            <a:endParaRPr b="1" sz="2000">
              <a:solidFill>
                <a:srgbClr val="000000"/>
              </a:solidFill>
            </a:endParaRPr>
          </a:p>
          <a:p>
            <a:pPr indent="0" lvl="0" marL="457200" rtl="0" algn="l">
              <a:spcBef>
                <a:spcPts val="600"/>
              </a:spcBef>
              <a:spcAft>
                <a:spcPts val="0"/>
              </a:spcAft>
              <a:buNone/>
            </a:pPr>
            <a:r>
              <a:t/>
            </a:r>
            <a:endParaRPr sz="2000"/>
          </a:p>
        </p:txBody>
      </p:sp>
      <p:sp>
        <p:nvSpPr>
          <p:cNvPr id="112" name="Google Shape;112;p16"/>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3" name="Google Shape;113;p16"/>
          <p:cNvSpPr/>
          <p:nvPr/>
        </p:nvSpPr>
        <p:spPr>
          <a:xfrm>
            <a:off x="6548150"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114" name="Google Shape;114;p16"/>
          <p:cNvSpPr/>
          <p:nvPr/>
        </p:nvSpPr>
        <p:spPr>
          <a:xfrm>
            <a:off x="3789961"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Design</a:t>
            </a:r>
            <a:endParaRPr b="1">
              <a:solidFill>
                <a:srgbClr val="FFFFFF"/>
              </a:solidFill>
              <a:latin typeface="Dosis"/>
              <a:ea typeface="Dosis"/>
              <a:cs typeface="Dosis"/>
              <a:sym typeface="Dosis"/>
            </a:endParaRPr>
          </a:p>
        </p:txBody>
      </p:sp>
      <p:sp>
        <p:nvSpPr>
          <p:cNvPr id="115" name="Google Shape;115;p16"/>
          <p:cNvSpPr/>
          <p:nvPr/>
        </p:nvSpPr>
        <p:spPr>
          <a:xfrm>
            <a:off x="5169050"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116" name="Google Shape;116;p16"/>
          <p:cNvSpPr/>
          <p:nvPr/>
        </p:nvSpPr>
        <p:spPr>
          <a:xfrm>
            <a:off x="7806050"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Questions</a:t>
            </a:r>
            <a:endParaRPr b="1">
              <a:solidFill>
                <a:srgbClr val="FFFFFF"/>
              </a:solidFill>
              <a:latin typeface="Dosis"/>
              <a:ea typeface="Dosis"/>
              <a:cs typeface="Dosis"/>
              <a:sym typeface="Dosis"/>
            </a:endParaRPr>
          </a:p>
        </p:txBody>
      </p:sp>
      <p:pic>
        <p:nvPicPr>
          <p:cNvPr id="117" name="Google Shape;117;p16"/>
          <p:cNvPicPr preferRelativeResize="0"/>
          <p:nvPr/>
        </p:nvPicPr>
        <p:blipFill>
          <a:blip r:embed="rId3">
            <a:alphaModFix/>
          </a:blip>
          <a:stretch>
            <a:fillRect/>
          </a:stretch>
        </p:blipFill>
        <p:spPr>
          <a:xfrm>
            <a:off x="4915624" y="2025750"/>
            <a:ext cx="2114426" cy="2533950"/>
          </a:xfrm>
          <a:prstGeom prst="rect">
            <a:avLst/>
          </a:prstGeom>
          <a:noFill/>
          <a:ln>
            <a:noFill/>
          </a:ln>
        </p:spPr>
      </p:pic>
      <p:pic>
        <p:nvPicPr>
          <p:cNvPr id="118" name="Google Shape;118;p16"/>
          <p:cNvPicPr preferRelativeResize="0"/>
          <p:nvPr/>
        </p:nvPicPr>
        <p:blipFill>
          <a:blip r:embed="rId4">
            <a:alphaModFix/>
          </a:blip>
          <a:stretch>
            <a:fillRect/>
          </a:stretch>
        </p:blipFill>
        <p:spPr>
          <a:xfrm>
            <a:off x="7119225" y="2025750"/>
            <a:ext cx="1875425" cy="2533950"/>
          </a:xfrm>
          <a:prstGeom prst="rect">
            <a:avLst/>
          </a:prstGeom>
          <a:noFill/>
          <a:ln>
            <a:noFill/>
          </a:ln>
        </p:spPr>
      </p:pic>
      <p:cxnSp>
        <p:nvCxnSpPr>
          <p:cNvPr id="119" name="Google Shape;119;p16"/>
          <p:cNvCxnSpPr/>
          <p:nvPr/>
        </p:nvCxnSpPr>
        <p:spPr>
          <a:xfrm>
            <a:off x="4703100" y="2269625"/>
            <a:ext cx="556500" cy="196500"/>
          </a:xfrm>
          <a:prstGeom prst="straightConnector1">
            <a:avLst/>
          </a:prstGeom>
          <a:noFill/>
          <a:ln cap="flat" cmpd="sng" w="9525">
            <a:solidFill>
              <a:schemeClr val="dk2"/>
            </a:solidFill>
            <a:prstDash val="solid"/>
            <a:round/>
            <a:headEnd len="med" w="med" type="none"/>
            <a:tailEnd len="med" w="med" type="triangle"/>
          </a:ln>
        </p:spPr>
      </p:cxnSp>
      <p:sp>
        <p:nvSpPr>
          <p:cNvPr id="120" name="Google Shape;120;p16"/>
          <p:cNvSpPr/>
          <p:nvPr/>
        </p:nvSpPr>
        <p:spPr>
          <a:xfrm>
            <a:off x="669550" y="0"/>
            <a:ext cx="1546800" cy="483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121" name="Google Shape;121;p16"/>
          <p:cNvSpPr/>
          <p:nvPr/>
        </p:nvSpPr>
        <p:spPr>
          <a:xfrm>
            <a:off x="2216450" y="0"/>
            <a:ext cx="1573500" cy="483600"/>
          </a:xfrm>
          <a:prstGeom prst="rect">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Progress Updates</a:t>
            </a:r>
            <a:endParaRPr b="1">
              <a:solidFill>
                <a:schemeClr val="dk2"/>
              </a:solidFill>
              <a:latin typeface="Dosis"/>
              <a:ea typeface="Dosis"/>
              <a:cs typeface="Dosis"/>
              <a:sym typeface="Dosi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27" name="Google Shape;127;p17"/>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128" name="Google Shape;128;p17"/>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129" name="Google Shape;129;p17"/>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130" name="Google Shape;130;p17"/>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131" name="Google Shape;131;p17"/>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132" name="Google Shape;132;p17"/>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133" name="Google Shape;133;p17"/>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134" name="Google Shape;134;p17"/>
          <p:cNvSpPr/>
          <p:nvPr/>
        </p:nvSpPr>
        <p:spPr>
          <a:xfrm>
            <a:off x="669525" y="483600"/>
            <a:ext cx="29424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Overall </a:t>
            </a:r>
            <a:r>
              <a:rPr b="1" lang="en" sz="2400">
                <a:solidFill>
                  <a:schemeClr val="dk2"/>
                </a:solidFill>
                <a:latin typeface="Dosis"/>
                <a:ea typeface="Dosis"/>
                <a:cs typeface="Dosis"/>
                <a:sym typeface="Dosis"/>
              </a:rPr>
              <a:t>Final </a:t>
            </a:r>
            <a:r>
              <a:rPr b="1" lang="en" sz="2400">
                <a:solidFill>
                  <a:schemeClr val="dk2"/>
                </a:solidFill>
                <a:latin typeface="Dosis"/>
                <a:ea typeface="Dosis"/>
                <a:cs typeface="Dosis"/>
                <a:sym typeface="Dosis"/>
              </a:rPr>
              <a:t>Design</a:t>
            </a:r>
            <a:endParaRPr b="1" sz="2400">
              <a:solidFill>
                <a:schemeClr val="dk2"/>
              </a:solidFill>
              <a:latin typeface="Dosis"/>
              <a:ea typeface="Dosis"/>
              <a:cs typeface="Dosis"/>
              <a:sym typeface="Dosis"/>
            </a:endParaRPr>
          </a:p>
        </p:txBody>
      </p:sp>
      <p:pic>
        <p:nvPicPr>
          <p:cNvPr id="135" name="Google Shape;135;p17"/>
          <p:cNvPicPr preferRelativeResize="0"/>
          <p:nvPr/>
        </p:nvPicPr>
        <p:blipFill>
          <a:blip r:embed="rId3">
            <a:alphaModFix/>
          </a:blip>
          <a:stretch>
            <a:fillRect/>
          </a:stretch>
        </p:blipFill>
        <p:spPr>
          <a:xfrm>
            <a:off x="6237951" y="799050"/>
            <a:ext cx="2717976" cy="4066100"/>
          </a:xfrm>
          <a:prstGeom prst="rect">
            <a:avLst/>
          </a:prstGeom>
          <a:noFill/>
          <a:ln>
            <a:noFill/>
          </a:ln>
        </p:spPr>
      </p:pic>
      <p:sp>
        <p:nvSpPr>
          <p:cNvPr id="136" name="Google Shape;136;p17"/>
          <p:cNvSpPr/>
          <p:nvPr/>
        </p:nvSpPr>
        <p:spPr>
          <a:xfrm>
            <a:off x="1837538" y="1571470"/>
            <a:ext cx="9765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841679" y="1944990"/>
            <a:ext cx="1203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1186670" y="2544557"/>
            <a:ext cx="567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913281" y="2735192"/>
            <a:ext cx="6606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1038388" y="3285106"/>
            <a:ext cx="567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913281" y="4060437"/>
            <a:ext cx="4956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4284560" y="1571470"/>
            <a:ext cx="8139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p:nvPr/>
        </p:nvSpPr>
        <p:spPr>
          <a:xfrm>
            <a:off x="4315969" y="2638279"/>
            <a:ext cx="8478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p:nvPr/>
        </p:nvSpPr>
        <p:spPr>
          <a:xfrm>
            <a:off x="4855742" y="2928936"/>
            <a:ext cx="724500" cy="148800"/>
          </a:xfrm>
          <a:prstGeom prst="rect">
            <a:avLst/>
          </a:prstGeom>
          <a:solidFill>
            <a:srgbClr val="FFFF00"/>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a:off x="4573992" y="3077646"/>
            <a:ext cx="813900" cy="207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4786469" y="3285106"/>
            <a:ext cx="6312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4661002" y="2347621"/>
            <a:ext cx="366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1349366" y="4361807"/>
            <a:ext cx="447900" cy="3114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a:off x="4564807" y="1320658"/>
            <a:ext cx="96300" cy="12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a:off x="3364514" y="1274974"/>
            <a:ext cx="1245900" cy="193800"/>
          </a:xfrm>
          <a:prstGeom prst="rect">
            <a:avLst/>
          </a:prstGeom>
          <a:solidFill>
            <a:srgbClr val="FFFF00"/>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 name="Google Shape;151;p17"/>
          <p:cNvGrpSpPr/>
          <p:nvPr/>
        </p:nvGrpSpPr>
        <p:grpSpPr>
          <a:xfrm>
            <a:off x="4403870" y="4106455"/>
            <a:ext cx="2104756" cy="554028"/>
            <a:chOff x="6718975" y="3788525"/>
            <a:chExt cx="1900800" cy="659400"/>
          </a:xfrm>
        </p:grpSpPr>
        <p:sp>
          <p:nvSpPr>
            <p:cNvPr id="152" name="Google Shape;152;p17"/>
            <p:cNvSpPr txBox="1"/>
            <p:nvPr/>
          </p:nvSpPr>
          <p:spPr>
            <a:xfrm>
              <a:off x="6865075" y="3788525"/>
              <a:ext cx="1754700" cy="65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5"/>
                  </a:solidFill>
                  <a:highlight>
                    <a:srgbClr val="FFFF00"/>
                  </a:highlight>
                  <a:latin typeface="Source Sans Pro"/>
                  <a:ea typeface="Source Sans Pro"/>
                  <a:cs typeface="Source Sans Pro"/>
                  <a:sym typeface="Source Sans Pro"/>
                </a:rPr>
                <a:t>Propulsion and steering</a:t>
              </a:r>
              <a:endParaRPr sz="1200">
                <a:solidFill>
                  <a:schemeClr val="accent5"/>
                </a:solidFill>
                <a:highlight>
                  <a:srgbClr val="FFFF00"/>
                </a:highlight>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accent1"/>
                  </a:solidFill>
                  <a:latin typeface="Source Sans Pro"/>
                  <a:ea typeface="Source Sans Pro"/>
                  <a:cs typeface="Source Sans Pro"/>
                  <a:sym typeface="Source Sans Pro"/>
                </a:rPr>
                <a:t>Frame and supports</a:t>
              </a:r>
              <a:endParaRPr sz="1200">
                <a:solidFill>
                  <a:schemeClr val="accent1"/>
                </a:solidFill>
                <a:latin typeface="Source Sans Pro"/>
                <a:ea typeface="Source Sans Pro"/>
                <a:cs typeface="Source Sans Pro"/>
                <a:sym typeface="Source Sans Pro"/>
              </a:endParaRPr>
            </a:p>
          </p:txBody>
        </p:sp>
        <p:sp>
          <p:nvSpPr>
            <p:cNvPr id="153" name="Google Shape;153;p17"/>
            <p:cNvSpPr/>
            <p:nvPr/>
          </p:nvSpPr>
          <p:spPr>
            <a:xfrm>
              <a:off x="6718975" y="3930260"/>
              <a:ext cx="146100" cy="146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154" name="Google Shape;154;p17"/>
            <p:cNvSpPr/>
            <p:nvPr/>
          </p:nvSpPr>
          <p:spPr>
            <a:xfrm>
              <a:off x="6718975" y="4166076"/>
              <a:ext cx="146100" cy="14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5" name="Google Shape;155;p17"/>
          <p:cNvPicPr preferRelativeResize="0"/>
          <p:nvPr/>
        </p:nvPicPr>
        <p:blipFill rotWithShape="1">
          <a:blip r:embed="rId4">
            <a:alphaModFix/>
          </a:blip>
          <a:srcRect b="8" l="0" r="0" t="11023"/>
          <a:stretch/>
        </p:blipFill>
        <p:spPr>
          <a:xfrm>
            <a:off x="520962" y="1140000"/>
            <a:ext cx="5139898" cy="3771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8"/>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61" name="Google Shape;161;p18"/>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162" name="Google Shape;162;p18"/>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163" name="Google Shape;163;p18"/>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164" name="Google Shape;164;p18"/>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165" name="Google Shape;165;p18"/>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166" name="Google Shape;166;p18"/>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167" name="Google Shape;167;p18"/>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168" name="Google Shape;168;p18"/>
          <p:cNvSpPr/>
          <p:nvPr/>
        </p:nvSpPr>
        <p:spPr>
          <a:xfrm>
            <a:off x="803450" y="557750"/>
            <a:ext cx="41196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Propulsion Mechanism</a:t>
            </a:r>
            <a:endParaRPr b="1" sz="2400">
              <a:solidFill>
                <a:schemeClr val="dk2"/>
              </a:solidFill>
              <a:latin typeface="Dosis"/>
              <a:ea typeface="Dosis"/>
              <a:cs typeface="Dosis"/>
              <a:sym typeface="Dosis"/>
            </a:endParaRPr>
          </a:p>
        </p:txBody>
      </p:sp>
      <p:pic>
        <p:nvPicPr>
          <p:cNvPr id="169" name="Google Shape;169;p18"/>
          <p:cNvPicPr preferRelativeResize="0"/>
          <p:nvPr/>
        </p:nvPicPr>
        <p:blipFill>
          <a:blip r:embed="rId3">
            <a:alphaModFix/>
          </a:blip>
          <a:stretch>
            <a:fillRect/>
          </a:stretch>
        </p:blipFill>
        <p:spPr>
          <a:xfrm>
            <a:off x="2113439" y="1109746"/>
            <a:ext cx="3389390" cy="3922451"/>
          </a:xfrm>
          <a:prstGeom prst="rect">
            <a:avLst/>
          </a:prstGeom>
          <a:noFill/>
          <a:ln>
            <a:noFill/>
          </a:ln>
        </p:spPr>
      </p:pic>
      <p:pic>
        <p:nvPicPr>
          <p:cNvPr id="170" name="Google Shape;170;p18"/>
          <p:cNvPicPr preferRelativeResize="0"/>
          <p:nvPr/>
        </p:nvPicPr>
        <p:blipFill rotWithShape="1">
          <a:blip r:embed="rId4">
            <a:alphaModFix/>
          </a:blip>
          <a:srcRect b="0" l="25667" r="0" t="0"/>
          <a:stretch/>
        </p:blipFill>
        <p:spPr>
          <a:xfrm>
            <a:off x="5502832" y="1109763"/>
            <a:ext cx="2519430" cy="3922420"/>
          </a:xfrm>
          <a:prstGeom prst="rect">
            <a:avLst/>
          </a:prstGeom>
          <a:noFill/>
          <a:ln>
            <a:noFill/>
          </a:ln>
        </p:spPr>
      </p:pic>
      <p:sp>
        <p:nvSpPr>
          <p:cNvPr id="171" name="Google Shape;171;p18"/>
          <p:cNvSpPr txBox="1"/>
          <p:nvPr/>
        </p:nvSpPr>
        <p:spPr>
          <a:xfrm>
            <a:off x="1184475" y="1734575"/>
            <a:ext cx="771900" cy="4002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Reverse</a:t>
            </a:r>
            <a:endParaRPr>
              <a:latin typeface="Source Sans Pro"/>
              <a:ea typeface="Source Sans Pro"/>
              <a:cs typeface="Source Sans Pro"/>
              <a:sym typeface="Source Sans Pro"/>
            </a:endParaRPr>
          </a:p>
        </p:txBody>
      </p:sp>
      <p:sp>
        <p:nvSpPr>
          <p:cNvPr id="172" name="Google Shape;172;p18"/>
          <p:cNvSpPr txBox="1"/>
          <p:nvPr/>
        </p:nvSpPr>
        <p:spPr>
          <a:xfrm>
            <a:off x="803450" y="2669025"/>
            <a:ext cx="611400" cy="400200"/>
          </a:xfrm>
          <a:prstGeom prst="rect">
            <a:avLst/>
          </a:prstGeom>
          <a:noFill/>
          <a:ln cap="flat" cmpd="sng" w="28575">
            <a:solidFill>
              <a:srgbClr val="0DB7C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Brake</a:t>
            </a:r>
            <a:endParaRPr>
              <a:latin typeface="Source Sans Pro"/>
              <a:ea typeface="Source Sans Pro"/>
              <a:cs typeface="Source Sans Pro"/>
              <a:sym typeface="Source Sans Pro"/>
            </a:endParaRPr>
          </a:p>
        </p:txBody>
      </p:sp>
      <p:cxnSp>
        <p:nvCxnSpPr>
          <p:cNvPr id="173" name="Google Shape;173;p18"/>
          <p:cNvCxnSpPr>
            <a:stCxn id="171" idx="3"/>
          </p:cNvCxnSpPr>
          <p:nvPr/>
        </p:nvCxnSpPr>
        <p:spPr>
          <a:xfrm>
            <a:off x="1956375" y="1934675"/>
            <a:ext cx="1213200" cy="341400"/>
          </a:xfrm>
          <a:prstGeom prst="straightConnector1">
            <a:avLst/>
          </a:prstGeom>
          <a:noFill/>
          <a:ln cap="flat" cmpd="sng" w="28575">
            <a:solidFill>
              <a:schemeClr val="dk2"/>
            </a:solidFill>
            <a:prstDash val="solid"/>
            <a:round/>
            <a:headEnd len="med" w="med" type="none"/>
            <a:tailEnd len="med" w="med" type="triangle"/>
          </a:ln>
        </p:spPr>
      </p:cxnSp>
      <p:cxnSp>
        <p:nvCxnSpPr>
          <p:cNvPr id="174" name="Google Shape;174;p18"/>
          <p:cNvCxnSpPr>
            <a:stCxn id="172" idx="3"/>
            <a:endCxn id="175" idx="1"/>
          </p:cNvCxnSpPr>
          <p:nvPr/>
        </p:nvCxnSpPr>
        <p:spPr>
          <a:xfrm flipH="1" rot="10800000">
            <a:off x="1414850" y="2623425"/>
            <a:ext cx="891300" cy="245700"/>
          </a:xfrm>
          <a:prstGeom prst="straightConnector1">
            <a:avLst/>
          </a:prstGeom>
          <a:noFill/>
          <a:ln cap="flat" cmpd="sng" w="28575">
            <a:solidFill>
              <a:schemeClr val="dk2"/>
            </a:solidFill>
            <a:prstDash val="solid"/>
            <a:round/>
            <a:headEnd len="med" w="med" type="none"/>
            <a:tailEnd len="med" w="med" type="triangle"/>
          </a:ln>
        </p:spPr>
      </p:cxnSp>
      <p:sp>
        <p:nvSpPr>
          <p:cNvPr id="175" name="Google Shape;175;p18"/>
          <p:cNvSpPr txBox="1"/>
          <p:nvPr/>
        </p:nvSpPr>
        <p:spPr>
          <a:xfrm rot="237173">
            <a:off x="2306019" y="2200451"/>
            <a:ext cx="230649" cy="8618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400">
                <a:solidFill>
                  <a:schemeClr val="dk2"/>
                </a:solidFill>
                <a:latin typeface="Source Sans Pro"/>
                <a:ea typeface="Source Sans Pro"/>
                <a:cs typeface="Source Sans Pro"/>
                <a:sym typeface="Source Sans Pro"/>
              </a:rPr>
              <a:t>{</a:t>
            </a:r>
            <a:endParaRPr sz="4400">
              <a:solidFill>
                <a:schemeClr val="dk2"/>
              </a:solidFill>
              <a:latin typeface="Source Sans Pro"/>
              <a:ea typeface="Source Sans Pro"/>
              <a:cs typeface="Source Sans Pro"/>
              <a:sym typeface="Source Sans Pro"/>
            </a:endParaRPr>
          </a:p>
        </p:txBody>
      </p:sp>
      <p:sp>
        <p:nvSpPr>
          <p:cNvPr id="176" name="Google Shape;176;p18"/>
          <p:cNvSpPr txBox="1"/>
          <p:nvPr/>
        </p:nvSpPr>
        <p:spPr>
          <a:xfrm>
            <a:off x="5647000" y="633650"/>
            <a:ext cx="669600" cy="4002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Steer</a:t>
            </a:r>
            <a:endParaRPr>
              <a:latin typeface="Source Sans Pro"/>
              <a:ea typeface="Source Sans Pro"/>
              <a:cs typeface="Source Sans Pro"/>
              <a:sym typeface="Source Sans Pro"/>
            </a:endParaRPr>
          </a:p>
        </p:txBody>
      </p:sp>
      <p:cxnSp>
        <p:nvCxnSpPr>
          <p:cNvPr id="177" name="Google Shape;177;p18"/>
          <p:cNvCxnSpPr>
            <a:stCxn id="176" idx="2"/>
          </p:cNvCxnSpPr>
          <p:nvPr/>
        </p:nvCxnSpPr>
        <p:spPr>
          <a:xfrm>
            <a:off x="5981800" y="1033850"/>
            <a:ext cx="334800" cy="299700"/>
          </a:xfrm>
          <a:prstGeom prst="straightConnector1">
            <a:avLst/>
          </a:prstGeom>
          <a:noFill/>
          <a:ln cap="flat" cmpd="sng" w="28575">
            <a:solidFill>
              <a:schemeClr val="dk2"/>
            </a:solidFill>
            <a:prstDash val="solid"/>
            <a:round/>
            <a:headEnd len="med" w="med" type="none"/>
            <a:tailEnd len="med" w="med" type="triangle"/>
          </a:ln>
        </p:spPr>
      </p:cxnSp>
      <p:cxnSp>
        <p:nvCxnSpPr>
          <p:cNvPr id="178" name="Google Shape;178;p18"/>
          <p:cNvCxnSpPr>
            <a:stCxn id="176" idx="2"/>
          </p:cNvCxnSpPr>
          <p:nvPr/>
        </p:nvCxnSpPr>
        <p:spPr>
          <a:xfrm flipH="1">
            <a:off x="4912900" y="1033850"/>
            <a:ext cx="1068900" cy="3198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9"/>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4" name="Google Shape;184;p19"/>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185" name="Google Shape;185;p19"/>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186" name="Google Shape;186;p19"/>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187" name="Google Shape;187;p19"/>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188" name="Google Shape;188;p19"/>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189" name="Google Shape;189;p19"/>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190" name="Google Shape;190;p19"/>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191" name="Google Shape;191;p19"/>
          <p:cNvSpPr/>
          <p:nvPr/>
        </p:nvSpPr>
        <p:spPr>
          <a:xfrm>
            <a:off x="669525" y="483600"/>
            <a:ext cx="21930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Overall Design</a:t>
            </a:r>
            <a:endParaRPr b="1" sz="2400">
              <a:solidFill>
                <a:schemeClr val="dk2"/>
              </a:solidFill>
              <a:latin typeface="Dosis"/>
              <a:ea typeface="Dosis"/>
              <a:cs typeface="Dosis"/>
              <a:sym typeface="Dosis"/>
            </a:endParaRPr>
          </a:p>
        </p:txBody>
      </p:sp>
      <p:sp>
        <p:nvSpPr>
          <p:cNvPr id="192" name="Google Shape;192;p19"/>
          <p:cNvSpPr/>
          <p:nvPr/>
        </p:nvSpPr>
        <p:spPr>
          <a:xfrm>
            <a:off x="3361538" y="1571470"/>
            <a:ext cx="9765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2365679" y="1944990"/>
            <a:ext cx="1203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9"/>
          <p:cNvSpPr/>
          <p:nvPr/>
        </p:nvSpPr>
        <p:spPr>
          <a:xfrm>
            <a:off x="2710670" y="2544557"/>
            <a:ext cx="567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9"/>
          <p:cNvSpPr/>
          <p:nvPr/>
        </p:nvSpPr>
        <p:spPr>
          <a:xfrm>
            <a:off x="2437281" y="2735192"/>
            <a:ext cx="6606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p:nvPr/>
        </p:nvSpPr>
        <p:spPr>
          <a:xfrm>
            <a:off x="2562388" y="3285106"/>
            <a:ext cx="567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p:nvPr/>
        </p:nvSpPr>
        <p:spPr>
          <a:xfrm>
            <a:off x="2437281" y="4060437"/>
            <a:ext cx="4956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9"/>
          <p:cNvSpPr/>
          <p:nvPr/>
        </p:nvSpPr>
        <p:spPr>
          <a:xfrm>
            <a:off x="5808560" y="1571470"/>
            <a:ext cx="8139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p:nvPr/>
        </p:nvSpPr>
        <p:spPr>
          <a:xfrm>
            <a:off x="5839969" y="2638279"/>
            <a:ext cx="8478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6379742" y="2928936"/>
            <a:ext cx="724500" cy="148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6097992" y="3077646"/>
            <a:ext cx="813900" cy="207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p:nvPr/>
        </p:nvSpPr>
        <p:spPr>
          <a:xfrm>
            <a:off x="6310469" y="3285106"/>
            <a:ext cx="6312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p:nvPr/>
        </p:nvSpPr>
        <p:spPr>
          <a:xfrm>
            <a:off x="6185002" y="2347621"/>
            <a:ext cx="366000" cy="193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a:off x="2873366" y="4361807"/>
            <a:ext cx="447900" cy="311400"/>
          </a:xfrm>
          <a:prstGeom prst="rect">
            <a:avLst/>
          </a:prstGeom>
          <a:solidFill>
            <a:srgbClr val="FFFF00"/>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p:nvPr/>
        </p:nvSpPr>
        <p:spPr>
          <a:xfrm>
            <a:off x="6088807" y="1320658"/>
            <a:ext cx="96300" cy="12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9"/>
          <p:cNvSpPr/>
          <p:nvPr/>
        </p:nvSpPr>
        <p:spPr>
          <a:xfrm>
            <a:off x="4888514" y="1274974"/>
            <a:ext cx="1245900" cy="1938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19"/>
          <p:cNvGrpSpPr/>
          <p:nvPr/>
        </p:nvGrpSpPr>
        <p:grpSpPr>
          <a:xfrm>
            <a:off x="5905906" y="4222575"/>
            <a:ext cx="1905872" cy="554028"/>
            <a:chOff x="6718975" y="3697821"/>
            <a:chExt cx="2251207" cy="659400"/>
          </a:xfrm>
        </p:grpSpPr>
        <p:sp>
          <p:nvSpPr>
            <p:cNvPr id="208" name="Google Shape;208;p19"/>
            <p:cNvSpPr txBox="1"/>
            <p:nvPr/>
          </p:nvSpPr>
          <p:spPr>
            <a:xfrm>
              <a:off x="6865082" y="3697821"/>
              <a:ext cx="2105100" cy="65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5"/>
                  </a:solidFill>
                  <a:highlight>
                    <a:srgbClr val="FFFF00"/>
                  </a:highlight>
                  <a:latin typeface="Source Sans Pro"/>
                  <a:ea typeface="Source Sans Pro"/>
                  <a:cs typeface="Source Sans Pro"/>
                  <a:sym typeface="Source Sans Pro"/>
                </a:rPr>
                <a:t>Propulsion and steering</a:t>
              </a:r>
              <a:endParaRPr sz="1200">
                <a:solidFill>
                  <a:schemeClr val="accent5"/>
                </a:solidFill>
                <a:highlight>
                  <a:srgbClr val="FFFF00"/>
                </a:highlight>
                <a:latin typeface="Source Sans Pro"/>
                <a:ea typeface="Source Sans Pro"/>
                <a:cs typeface="Source Sans Pro"/>
                <a:sym typeface="Source Sans Pro"/>
              </a:endParaRPr>
            </a:p>
            <a:p>
              <a:pPr indent="0" lvl="0" marL="0" rtl="0" algn="l">
                <a:spcBef>
                  <a:spcPts val="0"/>
                </a:spcBef>
                <a:spcAft>
                  <a:spcPts val="0"/>
                </a:spcAft>
                <a:buNone/>
              </a:pPr>
              <a:r>
                <a:rPr lang="en" sz="1200">
                  <a:solidFill>
                    <a:schemeClr val="accent1"/>
                  </a:solidFill>
                  <a:latin typeface="Source Sans Pro"/>
                  <a:ea typeface="Source Sans Pro"/>
                  <a:cs typeface="Source Sans Pro"/>
                  <a:sym typeface="Source Sans Pro"/>
                </a:rPr>
                <a:t>Frame and supports</a:t>
              </a:r>
              <a:endParaRPr sz="1200">
                <a:solidFill>
                  <a:schemeClr val="accent1"/>
                </a:solidFill>
                <a:latin typeface="Source Sans Pro"/>
                <a:ea typeface="Source Sans Pro"/>
                <a:cs typeface="Source Sans Pro"/>
                <a:sym typeface="Source Sans Pro"/>
              </a:endParaRPr>
            </a:p>
          </p:txBody>
        </p:sp>
        <p:sp>
          <p:nvSpPr>
            <p:cNvPr id="209" name="Google Shape;209;p19"/>
            <p:cNvSpPr/>
            <p:nvPr/>
          </p:nvSpPr>
          <p:spPr>
            <a:xfrm>
              <a:off x="6718975" y="3863513"/>
              <a:ext cx="146100" cy="146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210" name="Google Shape;210;p19"/>
            <p:cNvSpPr/>
            <p:nvPr/>
          </p:nvSpPr>
          <p:spPr>
            <a:xfrm>
              <a:off x="6718975" y="4076050"/>
              <a:ext cx="146100" cy="146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1" name="Google Shape;211;p19"/>
          <p:cNvPicPr preferRelativeResize="0"/>
          <p:nvPr/>
        </p:nvPicPr>
        <p:blipFill rotWithShape="1">
          <a:blip r:embed="rId3">
            <a:alphaModFix/>
          </a:blip>
          <a:srcRect b="8" l="0" r="0" t="11023"/>
          <a:stretch/>
        </p:blipFill>
        <p:spPr>
          <a:xfrm>
            <a:off x="2044962" y="1140000"/>
            <a:ext cx="5139898" cy="3771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0"/>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7" name="Google Shape;217;p20"/>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218" name="Google Shape;218;p20"/>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219" name="Google Shape;219;p20"/>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220" name="Google Shape;220;p20"/>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221" name="Google Shape;221;p20"/>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222" name="Google Shape;222;p20"/>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223" name="Google Shape;223;p20"/>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224" name="Google Shape;224;p20"/>
          <p:cNvSpPr/>
          <p:nvPr/>
        </p:nvSpPr>
        <p:spPr>
          <a:xfrm>
            <a:off x="669525" y="483600"/>
            <a:ext cx="32442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Steering Mechanism</a:t>
            </a:r>
            <a:endParaRPr b="1" sz="2400">
              <a:solidFill>
                <a:schemeClr val="dk2"/>
              </a:solidFill>
              <a:latin typeface="Dosis"/>
              <a:ea typeface="Dosis"/>
              <a:cs typeface="Dosis"/>
              <a:sym typeface="Dosis"/>
            </a:endParaRPr>
          </a:p>
        </p:txBody>
      </p:sp>
      <p:sp>
        <p:nvSpPr>
          <p:cNvPr id="225" name="Google Shape;225;p20"/>
          <p:cNvSpPr/>
          <p:nvPr/>
        </p:nvSpPr>
        <p:spPr>
          <a:xfrm rot="5400000">
            <a:off x="1608883" y="3201552"/>
            <a:ext cx="313800" cy="68100"/>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rot="5400000">
            <a:off x="1608883" y="1212121"/>
            <a:ext cx="313800" cy="68100"/>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1731883" y="1294787"/>
            <a:ext cx="68100" cy="1892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rot="5400000">
            <a:off x="1730967" y="1321947"/>
            <a:ext cx="69900" cy="1837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rot="5400000">
            <a:off x="2011918" y="2206787"/>
            <a:ext cx="1413600" cy="68100"/>
          </a:xfrm>
          <a:prstGeom prst="can">
            <a:avLst>
              <a:gd fmla="val 25000" name="adj"/>
            </a:avLst>
          </a:prstGeom>
          <a:solidFill>
            <a:srgbClr val="D9D9D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rot="-5400000">
            <a:off x="656098" y="2206814"/>
            <a:ext cx="313800" cy="68100"/>
          </a:xfrm>
          <a:prstGeom prst="can">
            <a:avLst>
              <a:gd fmla="val 25000" name="adj"/>
            </a:avLst>
          </a:prstGeom>
          <a:solidFill>
            <a:srgbClr val="CCCC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p:nvPr/>
        </p:nvSpPr>
        <p:spPr>
          <a:xfrm>
            <a:off x="1869716" y="1089271"/>
            <a:ext cx="99000" cy="3066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1869716" y="3085978"/>
            <a:ext cx="99000" cy="3066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a:off x="2799185" y="2087624"/>
            <a:ext cx="99000" cy="3066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txBox="1"/>
          <p:nvPr/>
        </p:nvSpPr>
        <p:spPr>
          <a:xfrm>
            <a:off x="996550" y="3446050"/>
            <a:ext cx="1450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Overall motion:</a:t>
            </a:r>
            <a:endParaRPr/>
          </a:p>
        </p:txBody>
      </p:sp>
      <p:sp>
        <p:nvSpPr>
          <p:cNvPr id="235" name="Google Shape;235;p20"/>
          <p:cNvSpPr/>
          <p:nvPr/>
        </p:nvSpPr>
        <p:spPr>
          <a:xfrm>
            <a:off x="1505800" y="3906650"/>
            <a:ext cx="432000" cy="1011300"/>
          </a:xfrm>
          <a:prstGeom prst="upDown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0"/>
          <p:cNvSpPr/>
          <p:nvPr/>
        </p:nvSpPr>
        <p:spPr>
          <a:xfrm>
            <a:off x="1012750" y="3474550"/>
            <a:ext cx="1338000" cy="1544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p:nvPr/>
        </p:nvSpPr>
        <p:spPr>
          <a:xfrm rot="7900933">
            <a:off x="4707932" y="3143798"/>
            <a:ext cx="293234" cy="65448"/>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p:nvPr/>
        </p:nvSpPr>
        <p:spPr>
          <a:xfrm rot="2899067">
            <a:off x="4707677" y="1271965"/>
            <a:ext cx="293234" cy="65448"/>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p:nvPr/>
        </p:nvSpPr>
        <p:spPr>
          <a:xfrm>
            <a:off x="4823643" y="1306003"/>
            <a:ext cx="61800" cy="18693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rot="5400000">
            <a:off x="4819785" y="1407831"/>
            <a:ext cx="69300" cy="16659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p:nvPr/>
        </p:nvSpPr>
        <p:spPr>
          <a:xfrm rot="5400000">
            <a:off x="5019675" y="2209870"/>
            <a:ext cx="1396800" cy="61800"/>
          </a:xfrm>
          <a:prstGeom prst="can">
            <a:avLst>
              <a:gd fmla="val 25000" name="adj"/>
            </a:avLst>
          </a:prstGeom>
          <a:solidFill>
            <a:srgbClr val="D9D9D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0"/>
          <p:cNvSpPr/>
          <p:nvPr/>
        </p:nvSpPr>
        <p:spPr>
          <a:xfrm rot="-5400000">
            <a:off x="3835851" y="2209836"/>
            <a:ext cx="309900" cy="61800"/>
          </a:xfrm>
          <a:prstGeom prst="can">
            <a:avLst>
              <a:gd fmla="val 25000" name="adj"/>
            </a:avLst>
          </a:prstGeom>
          <a:solidFill>
            <a:srgbClr val="CCCC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p:nvPr/>
        </p:nvSpPr>
        <p:spPr>
          <a:xfrm rot="-7908786">
            <a:off x="4879443" y="3133409"/>
            <a:ext cx="95395" cy="286632"/>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
          <p:cNvSpPr/>
          <p:nvPr/>
        </p:nvSpPr>
        <p:spPr>
          <a:xfrm>
            <a:off x="5791048" y="2089284"/>
            <a:ext cx="90000" cy="3030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p:nvPr/>
        </p:nvSpPr>
        <p:spPr>
          <a:xfrm rot="7908786">
            <a:off x="4879491" y="1061605"/>
            <a:ext cx="95395" cy="286632"/>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
          <p:cNvSpPr txBox="1"/>
          <p:nvPr/>
        </p:nvSpPr>
        <p:spPr>
          <a:xfrm>
            <a:off x="4136263" y="3551875"/>
            <a:ext cx="1450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Overall motion:</a:t>
            </a:r>
            <a:endParaRPr/>
          </a:p>
        </p:txBody>
      </p:sp>
      <p:pic>
        <p:nvPicPr>
          <p:cNvPr id="247" name="Google Shape;247;p20"/>
          <p:cNvPicPr preferRelativeResize="0"/>
          <p:nvPr/>
        </p:nvPicPr>
        <p:blipFill>
          <a:blip r:embed="rId3">
            <a:alphaModFix/>
          </a:blip>
          <a:stretch>
            <a:fillRect/>
          </a:stretch>
        </p:blipFill>
        <p:spPr>
          <a:xfrm rot="2700000">
            <a:off x="4718585" y="4101008"/>
            <a:ext cx="802457" cy="796735"/>
          </a:xfrm>
          <a:prstGeom prst="rect">
            <a:avLst/>
          </a:prstGeom>
          <a:noFill/>
          <a:ln>
            <a:noFill/>
          </a:ln>
        </p:spPr>
      </p:pic>
      <p:pic>
        <p:nvPicPr>
          <p:cNvPr id="248" name="Google Shape;248;p20"/>
          <p:cNvPicPr preferRelativeResize="0"/>
          <p:nvPr/>
        </p:nvPicPr>
        <p:blipFill>
          <a:blip r:embed="rId3">
            <a:alphaModFix/>
          </a:blip>
          <a:stretch>
            <a:fillRect/>
          </a:stretch>
        </p:blipFill>
        <p:spPr>
          <a:xfrm rot="-8100000">
            <a:off x="4188060" y="4101008"/>
            <a:ext cx="802457" cy="796735"/>
          </a:xfrm>
          <a:prstGeom prst="rect">
            <a:avLst/>
          </a:prstGeom>
          <a:noFill/>
          <a:ln>
            <a:noFill/>
          </a:ln>
        </p:spPr>
      </p:pic>
      <p:sp>
        <p:nvSpPr>
          <p:cNvPr id="249" name="Google Shape;249;p20"/>
          <p:cNvSpPr/>
          <p:nvPr/>
        </p:nvSpPr>
        <p:spPr>
          <a:xfrm rot="10800000">
            <a:off x="7614433" y="3136448"/>
            <a:ext cx="302100" cy="68400"/>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0"/>
          <p:cNvSpPr/>
          <p:nvPr/>
        </p:nvSpPr>
        <p:spPr>
          <a:xfrm>
            <a:off x="7614273" y="1277081"/>
            <a:ext cx="302100" cy="68400"/>
          </a:xfrm>
          <a:prstGeom prst="can">
            <a:avLst>
              <a:gd fmla="val 25000" name="adj"/>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p:nvPr/>
        </p:nvSpPr>
        <p:spPr>
          <a:xfrm>
            <a:off x="7731709" y="1312623"/>
            <a:ext cx="67500" cy="1856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0"/>
          <p:cNvSpPr/>
          <p:nvPr/>
        </p:nvSpPr>
        <p:spPr>
          <a:xfrm rot="5400000">
            <a:off x="7731167" y="1329443"/>
            <a:ext cx="68400" cy="182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rot="5400000">
            <a:off x="8016806" y="2207236"/>
            <a:ext cx="1387200" cy="67500"/>
          </a:xfrm>
          <a:prstGeom prst="can">
            <a:avLst>
              <a:gd fmla="val 25000" name="adj"/>
            </a:avLst>
          </a:prstGeom>
          <a:solidFill>
            <a:srgbClr val="D9D9D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rot="-5400000">
            <a:off x="6666500" y="2207260"/>
            <a:ext cx="307800" cy="67500"/>
          </a:xfrm>
          <a:prstGeom prst="can">
            <a:avLst>
              <a:gd fmla="val 25000" name="adj"/>
            </a:avLst>
          </a:prstGeom>
          <a:solidFill>
            <a:srgbClr val="CCCC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rot="-5400000">
            <a:off x="7715427" y="1032721"/>
            <a:ext cx="100200" cy="2955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rot="-5400000">
            <a:off x="7715427" y="3153637"/>
            <a:ext cx="100200" cy="2955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8790190" y="2090588"/>
            <a:ext cx="98400" cy="300900"/>
          </a:xfrm>
          <a:prstGeom prst="upDownArrow">
            <a:avLst>
              <a:gd fmla="val 50000" name="adj1"/>
              <a:gd fmla="val 50000" name="adj2"/>
            </a:avLst>
          </a:prstGeom>
          <a:solidFill>
            <a:srgbClr val="4A86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txBox="1"/>
          <p:nvPr/>
        </p:nvSpPr>
        <p:spPr>
          <a:xfrm>
            <a:off x="7122150" y="3474550"/>
            <a:ext cx="1450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Overall motion:</a:t>
            </a:r>
            <a:endParaRPr/>
          </a:p>
        </p:txBody>
      </p:sp>
      <p:pic>
        <p:nvPicPr>
          <p:cNvPr id="259" name="Google Shape;259;p20"/>
          <p:cNvPicPr preferRelativeResize="0"/>
          <p:nvPr/>
        </p:nvPicPr>
        <p:blipFill>
          <a:blip r:embed="rId4">
            <a:alphaModFix/>
          </a:blip>
          <a:stretch>
            <a:fillRect/>
          </a:stretch>
        </p:blipFill>
        <p:spPr>
          <a:xfrm>
            <a:off x="7344469" y="3898151"/>
            <a:ext cx="1005871" cy="885325"/>
          </a:xfrm>
          <a:prstGeom prst="rect">
            <a:avLst/>
          </a:prstGeom>
          <a:noFill/>
          <a:ln>
            <a:noFill/>
          </a:ln>
        </p:spPr>
      </p:pic>
      <p:sp>
        <p:nvSpPr>
          <p:cNvPr id="260" name="Google Shape;260;p20"/>
          <p:cNvSpPr/>
          <p:nvPr/>
        </p:nvSpPr>
        <p:spPr>
          <a:xfrm>
            <a:off x="4183613" y="3474550"/>
            <a:ext cx="1338000" cy="1544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7122150" y="3474550"/>
            <a:ext cx="1338000" cy="1544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1"/>
          <p:cNvSpPr txBox="1"/>
          <p:nvPr>
            <p:ph idx="12" type="sldNum"/>
          </p:nvPr>
        </p:nvSpPr>
        <p:spPr>
          <a:xfrm>
            <a:off x="-75" y="0"/>
            <a:ext cx="669600" cy="114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7" name="Google Shape;267;p21"/>
          <p:cNvSpPr/>
          <p:nvPr/>
        </p:nvSpPr>
        <p:spPr>
          <a:xfrm>
            <a:off x="669525" y="0"/>
            <a:ext cx="15468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Background and Opportunity</a:t>
            </a:r>
            <a:endParaRPr b="1">
              <a:solidFill>
                <a:srgbClr val="FFFFFF"/>
              </a:solidFill>
              <a:latin typeface="Dosis"/>
              <a:ea typeface="Dosis"/>
              <a:cs typeface="Dosis"/>
              <a:sym typeface="Dosis"/>
            </a:endParaRPr>
          </a:p>
        </p:txBody>
      </p:sp>
      <p:sp>
        <p:nvSpPr>
          <p:cNvPr id="268" name="Google Shape;268;p21"/>
          <p:cNvSpPr/>
          <p:nvPr/>
        </p:nvSpPr>
        <p:spPr>
          <a:xfrm>
            <a:off x="6548125" y="0"/>
            <a:ext cx="12579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Action Plan</a:t>
            </a:r>
            <a:endParaRPr b="1">
              <a:solidFill>
                <a:srgbClr val="FFFFFF"/>
              </a:solidFill>
              <a:latin typeface="Dosis"/>
              <a:ea typeface="Dosis"/>
              <a:cs typeface="Dosis"/>
              <a:sym typeface="Dosis"/>
            </a:endParaRPr>
          </a:p>
        </p:txBody>
      </p:sp>
      <p:sp>
        <p:nvSpPr>
          <p:cNvPr id="269" name="Google Shape;269;p21"/>
          <p:cNvSpPr/>
          <p:nvPr/>
        </p:nvSpPr>
        <p:spPr>
          <a:xfrm>
            <a:off x="3789936" y="0"/>
            <a:ext cx="1379100" cy="48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osis"/>
                <a:ea typeface="Dosis"/>
                <a:cs typeface="Dosis"/>
                <a:sym typeface="Dosis"/>
              </a:rPr>
              <a:t>Design</a:t>
            </a:r>
            <a:endParaRPr b="1">
              <a:solidFill>
                <a:schemeClr val="dk2"/>
              </a:solidFill>
              <a:latin typeface="Dosis"/>
              <a:ea typeface="Dosis"/>
              <a:cs typeface="Dosis"/>
              <a:sym typeface="Dosis"/>
            </a:endParaRPr>
          </a:p>
        </p:txBody>
      </p:sp>
      <p:sp>
        <p:nvSpPr>
          <p:cNvPr id="270" name="Google Shape;270;p21"/>
          <p:cNvSpPr/>
          <p:nvPr/>
        </p:nvSpPr>
        <p:spPr>
          <a:xfrm>
            <a:off x="5169025" y="0"/>
            <a:ext cx="13791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Risks/Testing</a:t>
            </a:r>
            <a:endParaRPr b="1">
              <a:solidFill>
                <a:srgbClr val="FFFFFF"/>
              </a:solidFill>
              <a:latin typeface="Dosis"/>
              <a:ea typeface="Dosis"/>
              <a:cs typeface="Dosis"/>
              <a:sym typeface="Dosis"/>
            </a:endParaRPr>
          </a:p>
        </p:txBody>
      </p:sp>
      <p:sp>
        <p:nvSpPr>
          <p:cNvPr id="271" name="Google Shape;271;p21"/>
          <p:cNvSpPr/>
          <p:nvPr/>
        </p:nvSpPr>
        <p:spPr>
          <a:xfrm>
            <a:off x="2216425"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Need and Criteria</a:t>
            </a:r>
            <a:endParaRPr b="1">
              <a:solidFill>
                <a:srgbClr val="FFFFFF"/>
              </a:solidFill>
              <a:latin typeface="Dosis"/>
              <a:ea typeface="Dosis"/>
              <a:cs typeface="Dosis"/>
              <a:sym typeface="Dosis"/>
            </a:endParaRPr>
          </a:p>
        </p:txBody>
      </p:sp>
      <p:sp>
        <p:nvSpPr>
          <p:cNvPr id="272" name="Google Shape;272;p21"/>
          <p:cNvSpPr/>
          <p:nvPr/>
        </p:nvSpPr>
        <p:spPr>
          <a:xfrm>
            <a:off x="7806025" y="0"/>
            <a:ext cx="13380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Dosis"/>
                <a:ea typeface="Dosis"/>
                <a:cs typeface="Dosis"/>
                <a:sym typeface="Dosis"/>
              </a:rPr>
              <a:t>Questions</a:t>
            </a:r>
            <a:endParaRPr b="1">
              <a:solidFill>
                <a:schemeClr val="lt1"/>
              </a:solidFill>
              <a:latin typeface="Dosis"/>
              <a:ea typeface="Dosis"/>
              <a:cs typeface="Dosis"/>
              <a:sym typeface="Dosis"/>
            </a:endParaRPr>
          </a:p>
        </p:txBody>
      </p:sp>
      <p:sp>
        <p:nvSpPr>
          <p:cNvPr id="273" name="Google Shape;273;p21"/>
          <p:cNvSpPr/>
          <p:nvPr/>
        </p:nvSpPr>
        <p:spPr>
          <a:xfrm>
            <a:off x="2216450" y="0"/>
            <a:ext cx="1573500" cy="483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Dosis"/>
                <a:ea typeface="Dosis"/>
                <a:cs typeface="Dosis"/>
                <a:sym typeface="Dosis"/>
              </a:rPr>
              <a:t>Progress Updates</a:t>
            </a:r>
            <a:endParaRPr b="1">
              <a:solidFill>
                <a:srgbClr val="FFFFFF"/>
              </a:solidFill>
              <a:latin typeface="Dosis"/>
              <a:ea typeface="Dosis"/>
              <a:cs typeface="Dosis"/>
              <a:sym typeface="Dosis"/>
            </a:endParaRPr>
          </a:p>
        </p:txBody>
      </p:sp>
      <p:sp>
        <p:nvSpPr>
          <p:cNvPr id="274" name="Google Shape;274;p21"/>
          <p:cNvSpPr/>
          <p:nvPr/>
        </p:nvSpPr>
        <p:spPr>
          <a:xfrm>
            <a:off x="669525" y="483600"/>
            <a:ext cx="32442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Dosis"/>
                <a:ea typeface="Dosis"/>
                <a:cs typeface="Dosis"/>
                <a:sym typeface="Dosis"/>
              </a:rPr>
              <a:t>Steering Mechanism</a:t>
            </a:r>
            <a:endParaRPr b="1" sz="2400">
              <a:solidFill>
                <a:schemeClr val="dk2"/>
              </a:solidFill>
              <a:latin typeface="Dosis"/>
              <a:ea typeface="Dosis"/>
              <a:cs typeface="Dosis"/>
              <a:sym typeface="Dosis"/>
            </a:endParaRPr>
          </a:p>
        </p:txBody>
      </p:sp>
      <p:pic>
        <p:nvPicPr>
          <p:cNvPr id="275" name="Google Shape;275;p21"/>
          <p:cNvPicPr preferRelativeResize="0"/>
          <p:nvPr/>
        </p:nvPicPr>
        <p:blipFill>
          <a:blip r:embed="rId3">
            <a:alphaModFix/>
          </a:blip>
          <a:stretch>
            <a:fillRect/>
          </a:stretch>
        </p:blipFill>
        <p:spPr>
          <a:xfrm>
            <a:off x="669525" y="1317677"/>
            <a:ext cx="2887988" cy="2689925"/>
          </a:xfrm>
          <a:prstGeom prst="rect">
            <a:avLst/>
          </a:prstGeom>
          <a:noFill/>
          <a:ln>
            <a:noFill/>
          </a:ln>
        </p:spPr>
      </p:pic>
      <p:pic>
        <p:nvPicPr>
          <p:cNvPr id="276" name="Google Shape;276;p21"/>
          <p:cNvPicPr preferRelativeResize="0"/>
          <p:nvPr/>
        </p:nvPicPr>
        <p:blipFill>
          <a:blip r:embed="rId4">
            <a:alphaModFix/>
          </a:blip>
          <a:stretch>
            <a:fillRect/>
          </a:stretch>
        </p:blipFill>
        <p:spPr>
          <a:xfrm>
            <a:off x="3557525" y="1260800"/>
            <a:ext cx="2512316" cy="2746799"/>
          </a:xfrm>
          <a:prstGeom prst="rect">
            <a:avLst/>
          </a:prstGeom>
          <a:noFill/>
          <a:ln>
            <a:noFill/>
          </a:ln>
        </p:spPr>
      </p:pic>
      <p:pic>
        <p:nvPicPr>
          <p:cNvPr id="277" name="Google Shape;277;p21" title="left_right.mpg">
            <a:hlinkClick r:id="rId5"/>
          </p:cNvPr>
          <p:cNvPicPr preferRelativeResize="0"/>
          <p:nvPr/>
        </p:nvPicPr>
        <p:blipFill>
          <a:blip r:embed="rId6">
            <a:alphaModFix/>
          </a:blip>
          <a:stretch>
            <a:fillRect/>
          </a:stretch>
        </p:blipFill>
        <p:spPr>
          <a:xfrm>
            <a:off x="6069850" y="1317675"/>
            <a:ext cx="2689925" cy="2689925"/>
          </a:xfrm>
          <a:prstGeom prst="rect">
            <a:avLst/>
          </a:prstGeom>
          <a:noFill/>
          <a:ln>
            <a:noFill/>
          </a:ln>
        </p:spPr>
      </p:pic>
      <p:sp>
        <p:nvSpPr>
          <p:cNvPr id="278" name="Google Shape;278;p21"/>
          <p:cNvSpPr txBox="1"/>
          <p:nvPr/>
        </p:nvSpPr>
        <p:spPr>
          <a:xfrm>
            <a:off x="1423975" y="4007600"/>
            <a:ext cx="137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Schematic View</a:t>
            </a:r>
            <a:endParaRPr>
              <a:latin typeface="Source Sans Pro"/>
              <a:ea typeface="Source Sans Pro"/>
              <a:cs typeface="Source Sans Pro"/>
              <a:sym typeface="Source Sans Pro"/>
            </a:endParaRPr>
          </a:p>
        </p:txBody>
      </p:sp>
      <p:sp>
        <p:nvSpPr>
          <p:cNvPr id="279" name="Google Shape;279;p21"/>
          <p:cNvSpPr txBox="1"/>
          <p:nvPr/>
        </p:nvSpPr>
        <p:spPr>
          <a:xfrm>
            <a:off x="4124138" y="4007600"/>
            <a:ext cx="137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POV from Below</a:t>
            </a:r>
            <a:endParaRPr>
              <a:latin typeface="Source Sans Pro"/>
              <a:ea typeface="Source Sans Pro"/>
              <a:cs typeface="Source Sans Pro"/>
              <a:sym typeface="Source Sans Pro"/>
            </a:endParaRPr>
          </a:p>
        </p:txBody>
      </p:sp>
      <p:sp>
        <p:nvSpPr>
          <p:cNvPr id="280" name="Google Shape;280;p21"/>
          <p:cNvSpPr txBox="1"/>
          <p:nvPr/>
        </p:nvSpPr>
        <p:spPr>
          <a:xfrm>
            <a:off x="6548125" y="4007600"/>
            <a:ext cx="19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Theoretical</a:t>
            </a:r>
            <a:r>
              <a:rPr lang="en">
                <a:latin typeface="Source Sans Pro"/>
                <a:ea typeface="Source Sans Pro"/>
                <a:cs typeface="Source Sans Pro"/>
                <a:sym typeface="Source Sans Pro"/>
              </a:rPr>
              <a:t> Movement</a:t>
            </a:r>
            <a:endParaRPr>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